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stoga" charset="1" panose="00000500000000000000"/>
      <p:regular r:id="rId10"/>
    </p:embeddedFont>
    <p:embeddedFont>
      <p:font typeface="Bangers" charset="1" panose="020B060305030202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Bobby Jones" charset="1" panose="00000000000000000000"/>
      <p:regular r:id="rId16"/>
    </p:embeddedFont>
    <p:embeddedFont>
      <p:font typeface="Doublebass" charset="1" panose="02000506000000020004"/>
      <p:regular r:id="rId17"/>
    </p:embeddedFont>
    <p:embeddedFont>
      <p:font typeface="Doublebass Bold" charset="1" panose="020005060000000200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72.png" Type="http://schemas.openxmlformats.org/officeDocument/2006/relationships/image"/><Relationship Id="rId2" Target="../media/image1.jpeg" Type="http://schemas.openxmlformats.org/officeDocument/2006/relationships/image"/><Relationship Id="rId20" Target="../media/image73.sv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15" Target="../media/image68.png" Type="http://schemas.openxmlformats.org/officeDocument/2006/relationships/image"/><Relationship Id="rId16" Target="../media/image69.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72.png" Type="http://schemas.openxmlformats.org/officeDocument/2006/relationships/image"/><Relationship Id="rId2" Target="../media/image1.jpeg" Type="http://schemas.openxmlformats.org/officeDocument/2006/relationships/image"/><Relationship Id="rId20" Target="../media/image73.svg" Type="http://schemas.openxmlformats.org/officeDocument/2006/relationships/image"/><Relationship Id="rId21" Target="../media/image74.png" Type="http://schemas.openxmlformats.org/officeDocument/2006/relationships/image"/><Relationship Id="rId22" Target="../media/image75.sv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7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media/image1.jpeg" Type="http://schemas.openxmlformats.org/officeDocument/2006/relationships/image"/><Relationship Id="rId20" Target="../media/image33.sv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23" Target="../media/image36.png" Type="http://schemas.openxmlformats.org/officeDocument/2006/relationships/image"/><Relationship Id="rId24" Target="../media/image37.svg" Type="http://schemas.openxmlformats.org/officeDocument/2006/relationships/image"/><Relationship Id="rId25" Target="../media/image38.png" Type="http://schemas.openxmlformats.org/officeDocument/2006/relationships/image"/><Relationship Id="rId26" Target="../media/image39.svg" Type="http://schemas.openxmlformats.org/officeDocument/2006/relationships/image"/><Relationship Id="rId27" Target="../media/image40.png" Type="http://schemas.openxmlformats.org/officeDocument/2006/relationships/image"/><Relationship Id="rId28" Target="../media/image41.png" Type="http://schemas.openxmlformats.org/officeDocument/2006/relationships/image"/><Relationship Id="rId29" Target="../media/image42.png" Type="http://schemas.openxmlformats.org/officeDocument/2006/relationships/image"/><Relationship Id="rId3" Target="../media/image18.png" Type="http://schemas.openxmlformats.org/officeDocument/2006/relationships/image"/><Relationship Id="rId30" Target="../media/image43.jpeg" Type="http://schemas.openxmlformats.org/officeDocument/2006/relationships/image"/><Relationship Id="rId31" Target="../media/image44.png" Type="http://schemas.openxmlformats.org/officeDocument/2006/relationships/image"/><Relationship Id="rId32" Target="../media/image45.sv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867455" y="2807280"/>
            <a:ext cx="12553091" cy="3692145"/>
          </a:xfrm>
          <a:prstGeom prst="rect">
            <a:avLst/>
          </a:prstGeom>
        </p:spPr>
        <p:txBody>
          <a:bodyPr anchor="t" rtlCol="false" tIns="0" lIns="0" bIns="0" rIns="0">
            <a:spAutoFit/>
          </a:bodyPr>
          <a:lstStyle/>
          <a:p>
            <a:pPr algn="ctr">
              <a:lnSpc>
                <a:spcPts val="14518"/>
              </a:lnSpc>
            </a:pPr>
            <a:r>
              <a:rPr lang="en-US" sz="12200" spc="1976">
                <a:solidFill>
                  <a:srgbClr val="023276"/>
                </a:solidFill>
                <a:latin typeface="Bangers"/>
              </a:rPr>
              <a:t>COEVOLUTIONARY LEARNING</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12252">
            <a:off x="-559453" y="-1050731"/>
            <a:ext cx="5357447" cy="6350422"/>
          </a:xfrm>
          <a:prstGeom prst="rect">
            <a:avLst/>
          </a:prstGeom>
        </p:spPr>
      </p:pic>
      <p:sp>
        <p:nvSpPr>
          <p:cNvPr name="TextBox 5" id="5"/>
          <p:cNvSpPr txBox="true"/>
          <p:nvPr/>
        </p:nvSpPr>
        <p:spPr>
          <a:xfrm rot="0">
            <a:off x="5537744" y="6575625"/>
            <a:ext cx="7212511" cy="1078229"/>
          </a:xfrm>
          <a:prstGeom prst="rect">
            <a:avLst/>
          </a:prstGeom>
        </p:spPr>
        <p:txBody>
          <a:bodyPr anchor="t" rtlCol="false" tIns="0" lIns="0" bIns="0" rIns="0">
            <a:spAutoFit/>
          </a:bodyPr>
          <a:lstStyle/>
          <a:p>
            <a:pPr algn="ctr">
              <a:lnSpc>
                <a:spcPts val="4199"/>
              </a:lnSpc>
              <a:spcBef>
                <a:spcPct val="0"/>
              </a:spcBef>
            </a:pPr>
            <a:r>
              <a:rPr lang="en-US" sz="4199" spc="529">
                <a:solidFill>
                  <a:srgbClr val="FFFFFF"/>
                </a:solidFill>
                <a:latin typeface="Bobby Jones"/>
              </a:rPr>
              <a:t>SPATIALLY DISTRIBUTED POPULATIONS </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511096">
            <a:off x="13174419" y="921480"/>
            <a:ext cx="2967040" cy="240600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511096">
            <a:off x="2146541" y="6450854"/>
            <a:ext cx="2967040" cy="2406000"/>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12252">
            <a:off x="13604255" y="5089644"/>
            <a:ext cx="5357447" cy="6350422"/>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3272705">
            <a:off x="15549676" y="-583089"/>
            <a:ext cx="6256986" cy="5415137"/>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6916089">
            <a:off x="-1985436" y="7579431"/>
            <a:ext cx="6256986" cy="5415137"/>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296004" y="3591714"/>
            <a:ext cx="13296930" cy="6270962"/>
          </a:xfrm>
          <a:prstGeom prst="rect">
            <a:avLst/>
          </a:prstGeom>
        </p:spPr>
        <p:txBody>
          <a:bodyPr anchor="t" rtlCol="false" tIns="0" lIns="0" bIns="0" rIns="0">
            <a:spAutoFit/>
          </a:bodyPr>
          <a:lstStyle/>
          <a:p>
            <a:pPr algn="just" marL="749925" indent="-374962" lvl="1">
              <a:lnSpc>
                <a:spcPts val="4515"/>
              </a:lnSpc>
              <a:buFont typeface="Arial"/>
              <a:buChar char="•"/>
            </a:pPr>
            <a:r>
              <a:rPr lang="en-US" sz="3473">
                <a:solidFill>
                  <a:srgbClr val="023276"/>
                </a:solidFill>
                <a:latin typeface="Canva Sans Medium"/>
              </a:rPr>
              <a:t>A genetic algorithm is used to coevolve a population of 1-dimensional Cellular Automata (CAs) to s</a:t>
            </a:r>
            <a:r>
              <a:rPr lang="en-US" sz="3473">
                <a:solidFill>
                  <a:srgbClr val="023276"/>
                </a:solidFill>
                <a:latin typeface="Canva Sans Medium"/>
              </a:rPr>
              <a:t>olve the density &gt; 0.5 task and perform the “</a:t>
            </a:r>
            <a:r>
              <a:rPr lang="en-US" sz="3473">
                <a:solidFill>
                  <a:srgbClr val="DB7256"/>
                </a:solidFill>
                <a:latin typeface="Canva Sans Medium"/>
              </a:rPr>
              <a:t>density classification</a:t>
            </a:r>
            <a:r>
              <a:rPr lang="en-US" sz="3473">
                <a:solidFill>
                  <a:srgbClr val="023276"/>
                </a:solidFill>
                <a:latin typeface="Canva Sans Medium"/>
              </a:rPr>
              <a:t>” task. </a:t>
            </a:r>
          </a:p>
          <a:p>
            <a:pPr algn="just">
              <a:lnSpc>
                <a:spcPts val="4515"/>
              </a:lnSpc>
            </a:pPr>
          </a:p>
          <a:p>
            <a:pPr algn="just" marL="749925" indent="-374962" lvl="1">
              <a:lnSpc>
                <a:spcPts val="4515"/>
              </a:lnSpc>
              <a:buFont typeface="Arial"/>
              <a:buChar char="•"/>
            </a:pPr>
            <a:r>
              <a:rPr lang="en-US" sz="3473">
                <a:solidFill>
                  <a:srgbClr val="023276"/>
                </a:solidFill>
                <a:latin typeface="Canva Sans Medium"/>
              </a:rPr>
              <a:t>The goal was to find a CA that decides whether or not the IC contains a majority of 1s (has high density) or 0s.</a:t>
            </a:r>
          </a:p>
          <a:p>
            <a:pPr>
              <a:lnSpc>
                <a:spcPts val="4515"/>
              </a:lnSpc>
            </a:pPr>
            <a:r>
              <a:rPr lang="en-US" sz="3473">
                <a:solidFill>
                  <a:srgbClr val="023276"/>
                </a:solidFill>
                <a:latin typeface="Canva Sans Medium"/>
              </a:rPr>
              <a:t> </a:t>
            </a:r>
          </a:p>
          <a:p>
            <a:pPr marL="749925" indent="-374962" lvl="1">
              <a:lnSpc>
                <a:spcPts val="4515"/>
              </a:lnSpc>
              <a:buFont typeface="Arial"/>
              <a:buChar char="•"/>
            </a:pPr>
            <a:r>
              <a:rPr lang="en-US" sz="3473">
                <a:solidFill>
                  <a:srgbClr val="023276"/>
                </a:solidFill>
                <a:latin typeface="Canva Sans Medium"/>
              </a:rPr>
              <a:t>The CA correctly classifies an Initial Condition (IC) if it returns a state vector of all 1s ,</a:t>
            </a:r>
            <a:r>
              <a:rPr lang="en-US" sz="3473">
                <a:solidFill>
                  <a:srgbClr val="023276"/>
                </a:solidFill>
                <a:latin typeface="Canva Sans Medium"/>
              </a:rPr>
              <a:t>if the IC had a majority 1s and a vector of all 0s if the IC had a majority 0s.</a:t>
            </a:r>
          </a:p>
          <a:p>
            <a:pPr>
              <a:lnSpc>
                <a:spcPts val="4515"/>
              </a:lnSpc>
            </a:pPr>
          </a:p>
        </p:txBody>
      </p:sp>
      <p:sp>
        <p:nvSpPr>
          <p:cNvPr name="TextBox 4" id="4"/>
          <p:cNvSpPr txBox="true"/>
          <p:nvPr/>
        </p:nvSpPr>
        <p:spPr>
          <a:xfrm rot="0">
            <a:off x="1974044" y="1190625"/>
            <a:ext cx="14339912" cy="2165981"/>
          </a:xfrm>
          <a:prstGeom prst="rect">
            <a:avLst/>
          </a:prstGeom>
        </p:spPr>
        <p:txBody>
          <a:bodyPr anchor="t" rtlCol="false" tIns="0" lIns="0" bIns="0" rIns="0">
            <a:spAutoFit/>
          </a:bodyPr>
          <a:lstStyle/>
          <a:p>
            <a:pPr algn="ctr">
              <a:lnSpc>
                <a:spcPts val="8399"/>
              </a:lnSpc>
            </a:pPr>
            <a:r>
              <a:rPr lang="en-US" sz="8399" spc="856">
                <a:solidFill>
                  <a:srgbClr val="023276"/>
                </a:solidFill>
                <a:latin typeface="Calistoga"/>
              </a:rPr>
              <a:t>EVOLVING CELLULAR AUTOMATA</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71063">
            <a:off x="-3128783" y="7146354"/>
            <a:ext cx="7210568" cy="4090359"/>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71063">
            <a:off x="14682716" y="1066969"/>
            <a:ext cx="7210568" cy="4090359"/>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805210" y="417014"/>
            <a:ext cx="2796432" cy="254729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406298">
            <a:off x="15242610" y="964470"/>
            <a:ext cx="2477664" cy="2256927"/>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587299">
            <a:off x="507462" y="2197593"/>
            <a:ext cx="1828210" cy="148251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381623">
            <a:off x="13532538" y="513718"/>
            <a:ext cx="1828210" cy="1482512"/>
          </a:xfrm>
          <a:prstGeom prst="rect">
            <a:avLst/>
          </a:prstGeom>
        </p:spPr>
      </p:pic>
      <p:sp>
        <p:nvSpPr>
          <p:cNvPr name="TextBox 7" id="7"/>
          <p:cNvSpPr txBox="true"/>
          <p:nvPr/>
        </p:nvSpPr>
        <p:spPr>
          <a:xfrm rot="0">
            <a:off x="2296004" y="3591714"/>
            <a:ext cx="13296930" cy="5699462"/>
          </a:xfrm>
          <a:prstGeom prst="rect">
            <a:avLst/>
          </a:prstGeom>
        </p:spPr>
        <p:txBody>
          <a:bodyPr anchor="t" rtlCol="false" tIns="0" lIns="0" bIns="0" rIns="0">
            <a:spAutoFit/>
          </a:bodyPr>
          <a:lstStyle/>
          <a:p>
            <a:pPr algn="just" marL="749925" indent="-374962" lvl="1">
              <a:lnSpc>
                <a:spcPts val="4515"/>
              </a:lnSpc>
              <a:buFont typeface="Arial"/>
              <a:buChar char="•"/>
            </a:pPr>
            <a:r>
              <a:rPr lang="en-US" sz="3473">
                <a:solidFill>
                  <a:srgbClr val="023276"/>
                </a:solidFill>
                <a:latin typeface="Canva Sans Medium"/>
              </a:rPr>
              <a:t>The program uses a coevolution "</a:t>
            </a:r>
            <a:r>
              <a:rPr lang="en-US" sz="3473">
                <a:solidFill>
                  <a:srgbClr val="DB7256"/>
                </a:solidFill>
                <a:latin typeface="Canva Sans Medium"/>
              </a:rPr>
              <a:t>default</a:t>
            </a:r>
            <a:r>
              <a:rPr lang="en-US" sz="3473">
                <a:solidFill>
                  <a:srgbClr val="023276"/>
                </a:solidFill>
                <a:latin typeface="Canva Sans Medium"/>
              </a:rPr>
              <a:t>" strategy, where the CAs are treated as the host population ,</a:t>
            </a:r>
            <a:r>
              <a:rPr lang="en-US" sz="3473">
                <a:solidFill>
                  <a:srgbClr val="023276"/>
                </a:solidFill>
                <a:latin typeface="Canva Sans Medium"/>
              </a:rPr>
              <a:t>and the ICs are treated as a parasite population that competes with CAs to give them </a:t>
            </a:r>
            <a:r>
              <a:rPr lang="en-US" sz="3473">
                <a:solidFill>
                  <a:srgbClr val="DB7256"/>
                </a:solidFill>
                <a:latin typeface="Canva Sans Medium"/>
              </a:rPr>
              <a:t>challenging problems</a:t>
            </a:r>
            <a:r>
              <a:rPr lang="en-US" sz="3473">
                <a:solidFill>
                  <a:srgbClr val="023276"/>
                </a:solidFill>
                <a:latin typeface="Canva Sans Medium"/>
              </a:rPr>
              <a:t>. </a:t>
            </a:r>
          </a:p>
          <a:p>
            <a:pPr algn="just">
              <a:lnSpc>
                <a:spcPts val="4515"/>
              </a:lnSpc>
            </a:pPr>
          </a:p>
          <a:p>
            <a:pPr algn="just" marL="749925" indent="-374962" lvl="1">
              <a:lnSpc>
                <a:spcPts val="4515"/>
              </a:lnSpc>
              <a:buFont typeface="Arial"/>
              <a:buChar char="•"/>
            </a:pPr>
            <a:r>
              <a:rPr lang="en-US" sz="3473">
                <a:solidFill>
                  <a:srgbClr val="023276"/>
                </a:solidFill>
                <a:latin typeface="Canva Sans Medium"/>
              </a:rPr>
              <a:t>The populations are represented as 20x20 grid of (CA, IC) pairs. The grid uses </a:t>
            </a:r>
            <a:r>
              <a:rPr lang="en-US" sz="3473">
                <a:solidFill>
                  <a:srgbClr val="DB7256"/>
                </a:solidFill>
                <a:latin typeface="Canva Sans Medium"/>
              </a:rPr>
              <a:t>periodic boundary conditions</a:t>
            </a:r>
            <a:r>
              <a:rPr lang="en-US" sz="3473">
                <a:solidFill>
                  <a:srgbClr val="023276"/>
                </a:solidFill>
                <a:latin typeface="Canva Sans Medium"/>
              </a:rPr>
              <a:t>, so the top row, is connected to the bottom row, and the left-most column is connected to the right-most column. </a:t>
            </a:r>
          </a:p>
          <a:p>
            <a:pPr>
              <a:lnSpc>
                <a:spcPts val="4515"/>
              </a:lnSpc>
            </a:pPr>
          </a:p>
        </p:txBody>
      </p:sp>
      <p:sp>
        <p:nvSpPr>
          <p:cNvPr name="TextBox 8" id="8"/>
          <p:cNvSpPr txBox="true"/>
          <p:nvPr/>
        </p:nvSpPr>
        <p:spPr>
          <a:xfrm rot="0">
            <a:off x="3818201" y="1190625"/>
            <a:ext cx="10212519" cy="3229394"/>
          </a:xfrm>
          <a:prstGeom prst="rect">
            <a:avLst/>
          </a:prstGeom>
        </p:spPr>
        <p:txBody>
          <a:bodyPr anchor="t" rtlCol="false" tIns="0" lIns="0" bIns="0" rIns="0">
            <a:spAutoFit/>
          </a:bodyPr>
          <a:lstStyle/>
          <a:p>
            <a:pPr algn="ctr">
              <a:lnSpc>
                <a:spcPts val="8415"/>
              </a:lnSpc>
            </a:pPr>
            <a:r>
              <a:rPr lang="en-US" sz="8415" spc="858">
                <a:solidFill>
                  <a:srgbClr val="023276"/>
                </a:solidFill>
                <a:latin typeface="Calistoga"/>
              </a:rPr>
              <a:t>ALGORITHM OVERVIEW</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274659" y="4480879"/>
            <a:ext cx="11347879" cy="2014601"/>
          </a:xfrm>
          <a:prstGeom prst="rect">
            <a:avLst/>
          </a:prstGeom>
        </p:spPr>
        <p:txBody>
          <a:bodyPr anchor="t" rtlCol="false" tIns="0" lIns="0" bIns="0" rIns="0">
            <a:spAutoFit/>
          </a:bodyPr>
          <a:lstStyle/>
          <a:p>
            <a:pPr algn="just">
              <a:lnSpc>
                <a:spcPts val="15982"/>
              </a:lnSpc>
            </a:pPr>
            <a:r>
              <a:rPr lang="en-US" sz="13100" spc="1427">
                <a:solidFill>
                  <a:srgbClr val="023276"/>
                </a:solidFill>
                <a:latin typeface="Calistoga"/>
              </a:rPr>
              <a:t>METHODS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556660">
            <a:off x="11683126" y="596968"/>
            <a:ext cx="4227390" cy="342802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5658">
            <a:off x="7895331" y="8750304"/>
            <a:ext cx="2497338" cy="202511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12252">
            <a:off x="11777030" y="3122798"/>
            <a:ext cx="7135290" cy="8457779"/>
          </a:xfrm>
          <a:prstGeom prst="rect">
            <a:avLst/>
          </a:prstGeom>
        </p:spPr>
      </p:pic>
      <p:grpSp>
        <p:nvGrpSpPr>
          <p:cNvPr name="Group 7" id="7"/>
          <p:cNvGrpSpPr/>
          <p:nvPr/>
        </p:nvGrpSpPr>
        <p:grpSpPr>
          <a:xfrm rot="0">
            <a:off x="2274659" y="1572480"/>
            <a:ext cx="2951277" cy="2506129"/>
            <a:chOff x="0" y="0"/>
            <a:chExt cx="3935035" cy="3341505"/>
          </a:xfrm>
        </p:grpSpPr>
        <p:grpSp>
          <p:nvGrpSpPr>
            <p:cNvPr name="Group 8" id="8"/>
            <p:cNvGrpSpPr/>
            <p:nvPr/>
          </p:nvGrpSpPr>
          <p:grpSpPr>
            <a:xfrm rot="0">
              <a:off x="0" y="0"/>
              <a:ext cx="3935035" cy="3341505"/>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726443"/>
              <a:ext cx="3935035" cy="2592788"/>
            </a:xfrm>
            <a:prstGeom prst="rect">
              <a:avLst/>
            </a:prstGeom>
          </p:spPr>
          <p:txBody>
            <a:bodyPr anchor="t" rtlCol="false" tIns="0" lIns="0" bIns="0" rIns="0">
              <a:spAutoFit/>
            </a:bodyPr>
            <a:lstStyle/>
            <a:p>
              <a:pPr algn="ctr">
                <a:lnSpc>
                  <a:spcPts val="14196"/>
                </a:lnSpc>
              </a:pPr>
              <a:r>
                <a:rPr lang="en-US" sz="14196" spc="1447">
                  <a:solidFill>
                    <a:srgbClr val="023276"/>
                  </a:solidFill>
                  <a:latin typeface="Doublebass"/>
                </a:rPr>
                <a:t>04</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864299" y="1332037"/>
            <a:ext cx="12559403" cy="2136393"/>
          </a:xfrm>
          <a:prstGeom prst="rect">
            <a:avLst/>
          </a:prstGeom>
        </p:spPr>
        <p:txBody>
          <a:bodyPr anchor="t" rtlCol="false" tIns="0" lIns="0" bIns="0" rIns="0">
            <a:spAutoFit/>
          </a:bodyPr>
          <a:lstStyle/>
          <a:p>
            <a:pPr algn="ctr">
              <a:lnSpc>
                <a:spcPts val="8392"/>
              </a:lnSpc>
            </a:pPr>
            <a:r>
              <a:rPr lang="en-US" sz="7699" spc="477">
                <a:solidFill>
                  <a:srgbClr val="023276"/>
                </a:solidFill>
                <a:latin typeface="Calistoga"/>
              </a:rPr>
              <a:t>1. FITNESS CALCULATION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1193418"/>
            <a:ext cx="6155283" cy="4879461"/>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132717" y="-1193418"/>
            <a:ext cx="6155283" cy="4879461"/>
          </a:xfrm>
          <a:prstGeom prst="rect">
            <a:avLst/>
          </a:prstGeom>
        </p:spPr>
      </p:pic>
      <p:grpSp>
        <p:nvGrpSpPr>
          <p:cNvPr name="Group 6" id="6"/>
          <p:cNvGrpSpPr/>
          <p:nvPr/>
        </p:nvGrpSpPr>
        <p:grpSpPr>
          <a:xfrm rot="0">
            <a:off x="4487262" y="5592342"/>
            <a:ext cx="2960222" cy="1015035"/>
            <a:chOff x="0" y="0"/>
            <a:chExt cx="1950583" cy="668839"/>
          </a:xfrm>
        </p:grpSpPr>
        <p:sp>
          <p:nvSpPr>
            <p:cNvPr name="Freeform 7" id="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grpSp>
        <p:nvGrpSpPr>
          <p:cNvPr name="Group 8" id="8"/>
          <p:cNvGrpSpPr/>
          <p:nvPr/>
        </p:nvGrpSpPr>
        <p:grpSpPr>
          <a:xfrm rot="0">
            <a:off x="7664279" y="5592342"/>
            <a:ext cx="2960222" cy="1015035"/>
            <a:chOff x="0" y="0"/>
            <a:chExt cx="1950583" cy="668839"/>
          </a:xfrm>
        </p:grpSpPr>
        <p:sp>
          <p:nvSpPr>
            <p:cNvPr name="Freeform 9" id="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DB3CE"/>
            </a:solidFill>
          </p:spPr>
        </p:sp>
      </p:grpSp>
      <p:grpSp>
        <p:nvGrpSpPr>
          <p:cNvPr name="Group 10" id="10"/>
          <p:cNvGrpSpPr/>
          <p:nvPr/>
        </p:nvGrpSpPr>
        <p:grpSpPr>
          <a:xfrm rot="0">
            <a:off x="10840516" y="5592342"/>
            <a:ext cx="2960222" cy="1015035"/>
            <a:chOff x="0" y="0"/>
            <a:chExt cx="1950583" cy="668839"/>
          </a:xfrm>
        </p:grpSpPr>
        <p:sp>
          <p:nvSpPr>
            <p:cNvPr name="Freeform 11" id="1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2" id="12"/>
          <p:cNvGrpSpPr/>
          <p:nvPr/>
        </p:nvGrpSpPr>
        <p:grpSpPr>
          <a:xfrm rot="0">
            <a:off x="4487262" y="6823392"/>
            <a:ext cx="2960222" cy="1015035"/>
            <a:chOff x="0" y="0"/>
            <a:chExt cx="1950583" cy="668839"/>
          </a:xfrm>
        </p:grpSpPr>
        <p:sp>
          <p:nvSpPr>
            <p:cNvPr name="Freeform 13" id="1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4" id="14"/>
          <p:cNvGrpSpPr/>
          <p:nvPr/>
        </p:nvGrpSpPr>
        <p:grpSpPr>
          <a:xfrm rot="0">
            <a:off x="7664279" y="6823392"/>
            <a:ext cx="2960222" cy="1015035"/>
            <a:chOff x="0" y="0"/>
            <a:chExt cx="1950583" cy="668839"/>
          </a:xfrm>
        </p:grpSpPr>
        <p:sp>
          <p:nvSpPr>
            <p:cNvPr name="Freeform 15" id="15"/>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C7D0D8"/>
            </a:solidFill>
          </p:spPr>
        </p:sp>
      </p:grpSp>
      <p:grpSp>
        <p:nvGrpSpPr>
          <p:cNvPr name="Group 16" id="16"/>
          <p:cNvGrpSpPr/>
          <p:nvPr/>
        </p:nvGrpSpPr>
        <p:grpSpPr>
          <a:xfrm rot="0">
            <a:off x="10840516" y="6823392"/>
            <a:ext cx="2960222" cy="1015035"/>
            <a:chOff x="0" y="0"/>
            <a:chExt cx="1950583" cy="668839"/>
          </a:xfrm>
        </p:grpSpPr>
        <p:sp>
          <p:nvSpPr>
            <p:cNvPr name="Freeform 17" id="1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18" id="18"/>
          <p:cNvGrpSpPr/>
          <p:nvPr/>
        </p:nvGrpSpPr>
        <p:grpSpPr>
          <a:xfrm rot="0">
            <a:off x="4487262" y="8054443"/>
            <a:ext cx="2960222" cy="1015035"/>
            <a:chOff x="0" y="0"/>
            <a:chExt cx="1950583" cy="668839"/>
          </a:xfrm>
        </p:grpSpPr>
        <p:sp>
          <p:nvSpPr>
            <p:cNvPr name="Freeform 19" id="1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20" id="20"/>
          <p:cNvGrpSpPr/>
          <p:nvPr/>
        </p:nvGrpSpPr>
        <p:grpSpPr>
          <a:xfrm rot="0">
            <a:off x="7664279" y="8054443"/>
            <a:ext cx="2960222" cy="1015035"/>
            <a:chOff x="0" y="0"/>
            <a:chExt cx="1950583" cy="668839"/>
          </a:xfrm>
        </p:grpSpPr>
        <p:sp>
          <p:nvSpPr>
            <p:cNvPr name="Freeform 21" id="2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22" id="22"/>
          <p:cNvGrpSpPr/>
          <p:nvPr/>
        </p:nvGrpSpPr>
        <p:grpSpPr>
          <a:xfrm rot="0">
            <a:off x="10840516" y="8054443"/>
            <a:ext cx="2960222" cy="1015035"/>
            <a:chOff x="0" y="0"/>
            <a:chExt cx="1950583" cy="668839"/>
          </a:xfrm>
        </p:grpSpPr>
        <p:sp>
          <p:nvSpPr>
            <p:cNvPr name="Freeform 23" id="2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pic>
        <p:nvPicPr>
          <p:cNvPr name="Picture 24" id="2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9216723">
            <a:off x="11751387" y="4965337"/>
            <a:ext cx="2315325" cy="654079"/>
          </a:xfrm>
          <a:prstGeom prst="rect">
            <a:avLst/>
          </a:prstGeom>
        </p:spPr>
      </p:pic>
      <p:pic>
        <p:nvPicPr>
          <p:cNvPr name="Picture 25" id="2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296384">
            <a:off x="7747827" y="4843757"/>
            <a:ext cx="1355882" cy="1003353"/>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594425" y="5903623"/>
            <a:ext cx="2315325" cy="654079"/>
          </a:xfrm>
          <a:prstGeom prst="rect">
            <a:avLst/>
          </a:prstGeom>
        </p:spPr>
      </p:pic>
      <p:pic>
        <p:nvPicPr>
          <p:cNvPr name="Picture 27" id="2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3492347" y="6823392"/>
            <a:ext cx="1622964" cy="580210"/>
          </a:xfrm>
          <a:prstGeom prst="rect">
            <a:avLst/>
          </a:prstGeom>
        </p:spPr>
      </p:pic>
      <p:pic>
        <p:nvPicPr>
          <p:cNvPr name="Picture 28" id="2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1598410">
            <a:off x="7315010" y="6968400"/>
            <a:ext cx="1325807" cy="604899"/>
          </a:xfrm>
          <a:prstGeom prst="rect">
            <a:avLst/>
          </a:prstGeom>
        </p:spPr>
      </p:pic>
      <p:sp>
        <p:nvSpPr>
          <p:cNvPr name="TextBox 29" id="29"/>
          <p:cNvSpPr txBox="true"/>
          <p:nvPr/>
        </p:nvSpPr>
        <p:spPr>
          <a:xfrm rot="0">
            <a:off x="4735440" y="8171803"/>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Pi+1,hi-1</a:t>
            </a:r>
          </a:p>
        </p:txBody>
      </p:sp>
      <p:sp>
        <p:nvSpPr>
          <p:cNvPr name="TextBox 30" id="30"/>
          <p:cNvSpPr txBox="true"/>
          <p:nvPr/>
        </p:nvSpPr>
        <p:spPr>
          <a:xfrm rot="0">
            <a:off x="7908180" y="8168449"/>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a:t>
            </a:r>
          </a:p>
        </p:txBody>
      </p:sp>
      <p:sp>
        <p:nvSpPr>
          <p:cNvPr name="TextBox 31" id="31"/>
          <p:cNvSpPr txBox="true"/>
          <p:nvPr/>
        </p:nvSpPr>
        <p:spPr>
          <a:xfrm rot="0">
            <a:off x="11081701" y="6937399"/>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Pi,hi+1</a:t>
            </a:r>
          </a:p>
        </p:txBody>
      </p:sp>
      <p:sp>
        <p:nvSpPr>
          <p:cNvPr name="TextBox 32" id="32"/>
          <p:cNvSpPr txBox="true"/>
          <p:nvPr/>
        </p:nvSpPr>
        <p:spPr>
          <a:xfrm rot="0">
            <a:off x="11081701" y="8168449"/>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Pi+1,hi+1</a:t>
            </a:r>
          </a:p>
        </p:txBody>
      </p:sp>
      <p:pic>
        <p:nvPicPr>
          <p:cNvPr name="Picture 33" id="3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true" rot="296384">
            <a:off x="11416460" y="8722129"/>
            <a:ext cx="1449112" cy="1072343"/>
          </a:xfrm>
          <a:prstGeom prst="rect">
            <a:avLst/>
          </a:prstGeom>
        </p:spPr>
      </p:pic>
      <p:pic>
        <p:nvPicPr>
          <p:cNvPr name="Picture 34" id="3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11930377" y="6533288"/>
            <a:ext cx="1622964" cy="580210"/>
          </a:xfrm>
          <a:prstGeom prst="rect">
            <a:avLst/>
          </a:prstGeom>
        </p:spPr>
      </p:pic>
      <p:pic>
        <p:nvPicPr>
          <p:cNvPr name="Picture 35" id="3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453728">
            <a:off x="6549485" y="9186645"/>
            <a:ext cx="2315325" cy="654079"/>
          </a:xfrm>
          <a:prstGeom prst="rect">
            <a:avLst/>
          </a:prstGeom>
        </p:spPr>
      </p:pic>
      <p:pic>
        <p:nvPicPr>
          <p:cNvPr name="Picture 36" id="36"/>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true" flipV="false" rot="10597258">
            <a:off x="3508035" y="8901376"/>
            <a:ext cx="1622964" cy="580210"/>
          </a:xfrm>
          <a:prstGeom prst="rect">
            <a:avLst/>
          </a:prstGeom>
        </p:spPr>
      </p:pic>
      <p:sp>
        <p:nvSpPr>
          <p:cNvPr name="TextBox 37" id="37"/>
          <p:cNvSpPr txBox="true"/>
          <p:nvPr/>
        </p:nvSpPr>
        <p:spPr>
          <a:xfrm rot="0">
            <a:off x="7908180" y="6937399"/>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Pi,hi</a:t>
            </a:r>
          </a:p>
        </p:txBody>
      </p:sp>
      <p:sp>
        <p:nvSpPr>
          <p:cNvPr name="TextBox 38" id="38"/>
          <p:cNvSpPr txBox="true"/>
          <p:nvPr/>
        </p:nvSpPr>
        <p:spPr>
          <a:xfrm rot="0">
            <a:off x="4731553" y="5706348"/>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Pi-1,hi-1</a:t>
            </a:r>
          </a:p>
        </p:txBody>
      </p:sp>
      <p:sp>
        <p:nvSpPr>
          <p:cNvPr name="TextBox 39" id="39"/>
          <p:cNvSpPr txBox="true"/>
          <p:nvPr/>
        </p:nvSpPr>
        <p:spPr>
          <a:xfrm rot="0">
            <a:off x="7908570" y="5706348"/>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a:t>
            </a:r>
          </a:p>
        </p:txBody>
      </p:sp>
      <p:sp>
        <p:nvSpPr>
          <p:cNvPr name="TextBox 40" id="40"/>
          <p:cNvSpPr txBox="true"/>
          <p:nvPr/>
        </p:nvSpPr>
        <p:spPr>
          <a:xfrm rot="0">
            <a:off x="11081701" y="5706348"/>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Pi-1,hi+1</a:t>
            </a:r>
          </a:p>
        </p:txBody>
      </p:sp>
      <p:sp>
        <p:nvSpPr>
          <p:cNvPr name="TextBox 41" id="41"/>
          <p:cNvSpPr txBox="true"/>
          <p:nvPr/>
        </p:nvSpPr>
        <p:spPr>
          <a:xfrm rot="0">
            <a:off x="4735440" y="6937399"/>
            <a:ext cx="2471640" cy="682248"/>
          </a:xfrm>
          <a:prstGeom prst="rect">
            <a:avLst/>
          </a:prstGeom>
        </p:spPr>
        <p:txBody>
          <a:bodyPr anchor="t" rtlCol="false" tIns="0" lIns="0" bIns="0" rIns="0">
            <a:spAutoFit/>
          </a:bodyPr>
          <a:lstStyle/>
          <a:p>
            <a:pPr algn="ctr">
              <a:lnSpc>
                <a:spcPts val="5350"/>
              </a:lnSpc>
            </a:pPr>
            <a:r>
              <a:rPr lang="en-US" sz="3821">
                <a:solidFill>
                  <a:srgbClr val="023276"/>
                </a:solidFill>
                <a:latin typeface="Canva Sans"/>
              </a:rPr>
              <a:t>Pi,hi-1</a:t>
            </a:r>
          </a:p>
        </p:txBody>
      </p:sp>
      <p:sp>
        <p:nvSpPr>
          <p:cNvPr name="TextBox 42" id="42"/>
          <p:cNvSpPr txBox="true"/>
          <p:nvPr/>
        </p:nvSpPr>
        <p:spPr>
          <a:xfrm rot="0">
            <a:off x="674438" y="3492479"/>
            <a:ext cx="16939904" cy="1199515"/>
          </a:xfrm>
          <a:prstGeom prst="rect">
            <a:avLst/>
          </a:prstGeom>
        </p:spPr>
        <p:txBody>
          <a:bodyPr anchor="t" rtlCol="false" tIns="0" lIns="0" bIns="0" rIns="0">
            <a:spAutoFit/>
          </a:bodyPr>
          <a:lstStyle/>
          <a:p>
            <a:pPr algn="ctr">
              <a:lnSpc>
                <a:spcPts val="4759"/>
              </a:lnSpc>
            </a:pPr>
            <a:r>
              <a:rPr lang="en-US" sz="3399">
                <a:solidFill>
                  <a:srgbClr val="023276"/>
                </a:solidFill>
                <a:latin typeface="Canva Sans"/>
              </a:rPr>
              <a:t>Calculate the fitness of each host h in the population using </a:t>
            </a:r>
            <a:r>
              <a:rPr lang="en-US" sz="3399">
                <a:solidFill>
                  <a:srgbClr val="DB7256"/>
                </a:solidFill>
                <a:latin typeface="Canva Sans"/>
              </a:rPr>
              <a:t>nine</a:t>
            </a:r>
            <a:r>
              <a:rPr lang="en-US" sz="3399">
                <a:solidFill>
                  <a:srgbClr val="023276"/>
                </a:solidFill>
                <a:latin typeface="Canva Sans"/>
              </a:rPr>
              <a:t> parasites</a:t>
            </a:r>
          </a:p>
          <a:p>
            <a:pPr>
              <a:lnSpc>
                <a:spcPts val="4759"/>
              </a:lnSpc>
            </a:pPr>
            <a:r>
              <a:rPr lang="en-US" sz="3399">
                <a:solidFill>
                  <a:srgbClr val="023276"/>
                </a:solidFill>
                <a:latin typeface="Canva Sans"/>
              </a:rPr>
              <a:t>the parasite at the same site as h and the parasites at the eight neighboring sites.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97969" y="-2197385"/>
            <a:ext cx="6155283" cy="487946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408375" y="-2197385"/>
            <a:ext cx="6155283" cy="4879461"/>
          </a:xfrm>
          <a:prstGeom prst="rect">
            <a:avLst/>
          </a:prstGeom>
        </p:spPr>
      </p:pic>
      <p:sp>
        <p:nvSpPr>
          <p:cNvPr name="TextBox 5" id="5"/>
          <p:cNvSpPr txBox="true"/>
          <p:nvPr/>
        </p:nvSpPr>
        <p:spPr>
          <a:xfrm rot="0">
            <a:off x="1405568" y="1500505"/>
            <a:ext cx="15476864" cy="6000115"/>
          </a:xfrm>
          <a:prstGeom prst="rect">
            <a:avLst/>
          </a:prstGeom>
        </p:spPr>
        <p:txBody>
          <a:bodyPr anchor="t" rtlCol="false" tIns="0" lIns="0" bIns="0" rIns="0">
            <a:spAutoFit/>
          </a:bodyPr>
          <a:lstStyle/>
          <a:p>
            <a:pPr>
              <a:lnSpc>
                <a:spcPts val="4759"/>
              </a:lnSpc>
            </a:pPr>
            <a:r>
              <a:rPr lang="en-US" sz="3399">
                <a:solidFill>
                  <a:srgbClr val="023276"/>
                </a:solidFill>
                <a:latin typeface="Canva Sans"/>
              </a:rPr>
              <a:t>  For each IC From those 9 parasites</a:t>
            </a:r>
          </a:p>
          <a:p>
            <a:pPr>
              <a:lnSpc>
                <a:spcPts val="4759"/>
              </a:lnSpc>
            </a:pPr>
            <a:r>
              <a:rPr lang="en-US" sz="3399">
                <a:solidFill>
                  <a:srgbClr val="023276"/>
                </a:solidFill>
                <a:latin typeface="Canva Sans"/>
              </a:rPr>
              <a:t>                 if the CA correctly classifies it</a:t>
            </a:r>
          </a:p>
          <a:p>
            <a:pPr>
              <a:lnSpc>
                <a:spcPts val="4759"/>
              </a:lnSpc>
            </a:pPr>
            <a:r>
              <a:rPr lang="en-US" sz="3399">
                <a:solidFill>
                  <a:srgbClr val="023276"/>
                </a:solidFill>
                <a:latin typeface="Canva Sans"/>
              </a:rPr>
              <a:t>                                     num ++</a:t>
            </a:r>
          </a:p>
          <a:p>
            <a:pPr>
              <a:lnSpc>
                <a:spcPts val="4759"/>
              </a:lnSpc>
            </a:pPr>
            <a:r>
              <a:rPr lang="en-US" sz="3399">
                <a:solidFill>
                  <a:srgbClr val="023276"/>
                </a:solidFill>
                <a:latin typeface="Canva Sans"/>
              </a:rPr>
              <a:t>                 if IC at the same site as CA   //if((d==i) and (e==j))</a:t>
            </a:r>
          </a:p>
          <a:p>
            <a:pPr>
              <a:lnSpc>
                <a:spcPts val="4759"/>
              </a:lnSpc>
            </a:pPr>
            <a:r>
              <a:rPr lang="en-US" sz="3399">
                <a:solidFill>
                  <a:srgbClr val="023276"/>
                </a:solidFill>
                <a:latin typeface="Canva Sans"/>
              </a:rPr>
              <a:t>                            if the CA correctly classifies it</a:t>
            </a:r>
          </a:p>
          <a:p>
            <a:pPr>
              <a:lnSpc>
                <a:spcPts val="4759"/>
              </a:lnSpc>
            </a:pPr>
            <a:r>
              <a:rPr lang="en-US" sz="3399">
                <a:solidFill>
                  <a:srgbClr val="023276"/>
                </a:solidFill>
                <a:latin typeface="Canva Sans"/>
              </a:rPr>
              <a:t>                                         ICFitness &lt;-0</a:t>
            </a:r>
          </a:p>
          <a:p>
            <a:pPr>
              <a:lnSpc>
                <a:spcPts val="4759"/>
              </a:lnSpc>
            </a:pPr>
            <a:r>
              <a:rPr lang="en-US" sz="3399">
                <a:solidFill>
                  <a:srgbClr val="023276"/>
                </a:solidFill>
                <a:latin typeface="Canva Sans"/>
              </a:rPr>
              <a:t>                            else</a:t>
            </a:r>
          </a:p>
          <a:p>
            <a:pPr>
              <a:lnSpc>
                <a:spcPts val="4759"/>
              </a:lnSpc>
            </a:pPr>
            <a:r>
              <a:rPr lang="en-US" sz="3399">
                <a:solidFill>
                  <a:srgbClr val="023276"/>
                </a:solidFill>
                <a:latin typeface="Canva Sans"/>
              </a:rPr>
              <a:t>                                          ICFitness &lt;-| ic.density() - 0.5|</a:t>
            </a:r>
          </a:p>
          <a:p>
            <a:pPr>
              <a:lnSpc>
                <a:spcPts val="4759"/>
              </a:lnSpc>
            </a:pPr>
            <a:r>
              <a:rPr lang="en-US" sz="3399">
                <a:solidFill>
                  <a:srgbClr val="023276"/>
                </a:solidFill>
                <a:latin typeface="Canva Sans"/>
              </a:rPr>
              <a:t> CAFitness &lt;- num/9.0</a:t>
            </a:r>
          </a:p>
          <a:p>
            <a:pPr>
              <a:lnSpc>
                <a:spcPts val="4759"/>
              </a:lnSpc>
            </a:pPr>
          </a:p>
        </p:txBody>
      </p:sp>
      <p:sp>
        <p:nvSpPr>
          <p:cNvPr name="TextBox 6" id="6"/>
          <p:cNvSpPr txBox="true"/>
          <p:nvPr/>
        </p:nvSpPr>
        <p:spPr>
          <a:xfrm rot="0">
            <a:off x="12279540" y="3875813"/>
            <a:ext cx="4979760" cy="3219450"/>
          </a:xfrm>
          <a:prstGeom prst="rect">
            <a:avLst/>
          </a:prstGeom>
        </p:spPr>
        <p:txBody>
          <a:bodyPr anchor="t" rtlCol="false" tIns="0" lIns="0" bIns="0" rIns="0">
            <a:spAutoFit/>
          </a:bodyPr>
          <a:lstStyle/>
          <a:p>
            <a:pPr>
              <a:lnSpc>
                <a:spcPts val="4200"/>
              </a:lnSpc>
            </a:pPr>
            <a:r>
              <a:rPr lang="en-US" sz="3000">
                <a:solidFill>
                  <a:srgbClr val="023276"/>
                </a:solidFill>
                <a:latin typeface="Canva Sans"/>
              </a:rPr>
              <a:t>IC fitness is only computed with respect to its paired CA. IC fitness is 0 if the CA correctly </a:t>
            </a:r>
            <a:r>
              <a:rPr lang="en-US" sz="3000">
                <a:solidFill>
                  <a:srgbClr val="023276"/>
                </a:solidFill>
                <a:latin typeface="Canva Sans"/>
              </a:rPr>
              <a:t>classifies it, and |density - 1/2| otherwise</a:t>
            </a: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729190" y="957250"/>
            <a:ext cx="12559403" cy="1079118"/>
          </a:xfrm>
          <a:prstGeom prst="rect">
            <a:avLst/>
          </a:prstGeom>
        </p:spPr>
        <p:txBody>
          <a:bodyPr anchor="t" rtlCol="false" tIns="0" lIns="0" bIns="0" rIns="0">
            <a:spAutoFit/>
          </a:bodyPr>
          <a:lstStyle/>
          <a:p>
            <a:pPr algn="ctr">
              <a:lnSpc>
                <a:spcPts val="8392"/>
              </a:lnSpc>
            </a:pPr>
            <a:r>
              <a:rPr lang="en-US" sz="7699" spc="477">
                <a:solidFill>
                  <a:srgbClr val="023276"/>
                </a:solidFill>
                <a:latin typeface="Calistoga"/>
              </a:rPr>
              <a:t>2. SELECTION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65037" y="-2157293"/>
            <a:ext cx="6155283" cy="4879461"/>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544142" y="-2157293"/>
            <a:ext cx="6155283" cy="4879461"/>
          </a:xfrm>
          <a:prstGeom prst="rect">
            <a:avLst/>
          </a:prstGeom>
        </p:spPr>
      </p:pic>
      <p:grpSp>
        <p:nvGrpSpPr>
          <p:cNvPr name="Group 6" id="6"/>
          <p:cNvGrpSpPr/>
          <p:nvPr/>
        </p:nvGrpSpPr>
        <p:grpSpPr>
          <a:xfrm rot="0">
            <a:off x="2010291" y="4642653"/>
            <a:ext cx="2087126" cy="715658"/>
            <a:chOff x="0" y="0"/>
            <a:chExt cx="1950583" cy="668839"/>
          </a:xfrm>
        </p:grpSpPr>
        <p:sp>
          <p:nvSpPr>
            <p:cNvPr name="Freeform 7" id="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grpSp>
        <p:nvGrpSpPr>
          <p:cNvPr name="Group 8" id="8"/>
          <p:cNvGrpSpPr/>
          <p:nvPr/>
        </p:nvGrpSpPr>
        <p:grpSpPr>
          <a:xfrm rot="0">
            <a:off x="4250270" y="4642653"/>
            <a:ext cx="2087126" cy="715658"/>
            <a:chOff x="0" y="0"/>
            <a:chExt cx="1950583" cy="668839"/>
          </a:xfrm>
        </p:grpSpPr>
        <p:sp>
          <p:nvSpPr>
            <p:cNvPr name="Freeform 9" id="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DB3CE"/>
            </a:solidFill>
          </p:spPr>
        </p:sp>
      </p:grpSp>
      <p:grpSp>
        <p:nvGrpSpPr>
          <p:cNvPr name="Group 10" id="10"/>
          <p:cNvGrpSpPr/>
          <p:nvPr/>
        </p:nvGrpSpPr>
        <p:grpSpPr>
          <a:xfrm rot="0">
            <a:off x="6489699" y="4642653"/>
            <a:ext cx="2087126" cy="715658"/>
            <a:chOff x="0" y="0"/>
            <a:chExt cx="1950583" cy="668839"/>
          </a:xfrm>
        </p:grpSpPr>
        <p:sp>
          <p:nvSpPr>
            <p:cNvPr name="Freeform 11" id="1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2" id="12"/>
          <p:cNvGrpSpPr/>
          <p:nvPr/>
        </p:nvGrpSpPr>
        <p:grpSpPr>
          <a:xfrm rot="0">
            <a:off x="2010291" y="5510614"/>
            <a:ext cx="2087126" cy="715658"/>
            <a:chOff x="0" y="0"/>
            <a:chExt cx="1950583" cy="668839"/>
          </a:xfrm>
        </p:grpSpPr>
        <p:sp>
          <p:nvSpPr>
            <p:cNvPr name="Freeform 13" id="1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4" id="14"/>
          <p:cNvGrpSpPr/>
          <p:nvPr/>
        </p:nvGrpSpPr>
        <p:grpSpPr>
          <a:xfrm rot="0">
            <a:off x="4250270" y="5510614"/>
            <a:ext cx="2087126" cy="715658"/>
            <a:chOff x="0" y="0"/>
            <a:chExt cx="1950583" cy="668839"/>
          </a:xfrm>
        </p:grpSpPr>
        <p:sp>
          <p:nvSpPr>
            <p:cNvPr name="Freeform 15" id="15"/>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C7D0D8"/>
            </a:solidFill>
          </p:spPr>
        </p:sp>
      </p:grpSp>
      <p:grpSp>
        <p:nvGrpSpPr>
          <p:cNvPr name="Group 16" id="16"/>
          <p:cNvGrpSpPr/>
          <p:nvPr/>
        </p:nvGrpSpPr>
        <p:grpSpPr>
          <a:xfrm rot="0">
            <a:off x="6489699" y="5510614"/>
            <a:ext cx="2087126" cy="715658"/>
            <a:chOff x="0" y="0"/>
            <a:chExt cx="1950583" cy="668839"/>
          </a:xfrm>
        </p:grpSpPr>
        <p:sp>
          <p:nvSpPr>
            <p:cNvPr name="Freeform 17" id="1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18" id="18"/>
          <p:cNvGrpSpPr/>
          <p:nvPr/>
        </p:nvGrpSpPr>
        <p:grpSpPr>
          <a:xfrm rot="0">
            <a:off x="2010291" y="6378575"/>
            <a:ext cx="2087126" cy="715658"/>
            <a:chOff x="0" y="0"/>
            <a:chExt cx="1950583" cy="668839"/>
          </a:xfrm>
        </p:grpSpPr>
        <p:sp>
          <p:nvSpPr>
            <p:cNvPr name="Freeform 19" id="1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20" id="20"/>
          <p:cNvGrpSpPr/>
          <p:nvPr/>
        </p:nvGrpSpPr>
        <p:grpSpPr>
          <a:xfrm rot="0">
            <a:off x="4250270" y="6378575"/>
            <a:ext cx="2087126" cy="715658"/>
            <a:chOff x="0" y="0"/>
            <a:chExt cx="1950583" cy="668839"/>
          </a:xfrm>
        </p:grpSpPr>
        <p:sp>
          <p:nvSpPr>
            <p:cNvPr name="Freeform 21" id="2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22" id="22"/>
          <p:cNvGrpSpPr/>
          <p:nvPr/>
        </p:nvGrpSpPr>
        <p:grpSpPr>
          <a:xfrm rot="0">
            <a:off x="6489699" y="6378575"/>
            <a:ext cx="2087126" cy="715658"/>
            <a:chOff x="0" y="0"/>
            <a:chExt cx="1950583" cy="668839"/>
          </a:xfrm>
        </p:grpSpPr>
        <p:sp>
          <p:nvSpPr>
            <p:cNvPr name="Freeform 23" id="2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pic>
        <p:nvPicPr>
          <p:cNvPr name="Picture 24" id="2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9216723">
            <a:off x="7760606" y="4062220"/>
            <a:ext cx="1632436" cy="461163"/>
          </a:xfrm>
          <a:prstGeom prst="rect">
            <a:avLst/>
          </a:prstGeom>
        </p:spPr>
      </p:pic>
      <p:pic>
        <p:nvPicPr>
          <p:cNvPr name="Picture 25" id="2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296384">
            <a:off x="4891370" y="4077449"/>
            <a:ext cx="955975" cy="707421"/>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true" rot="0">
            <a:off x="1633449" y="4400960"/>
            <a:ext cx="1632436" cy="461163"/>
          </a:xfrm>
          <a:prstGeom prst="rect">
            <a:avLst/>
          </a:prstGeom>
        </p:spPr>
      </p:pic>
      <p:pic>
        <p:nvPicPr>
          <p:cNvPr name="Picture 27" id="2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false" rot="0">
            <a:off x="3278227" y="5357325"/>
            <a:ext cx="1144282" cy="409081"/>
          </a:xfrm>
          <a:prstGeom prst="rect">
            <a:avLst/>
          </a:prstGeom>
        </p:spPr>
      </p:pic>
      <p:pic>
        <p:nvPicPr>
          <p:cNvPr name="Picture 28" id="2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true" flipV="false" rot="0">
            <a:off x="5724978" y="5715154"/>
            <a:ext cx="934770" cy="426489"/>
          </a:xfrm>
          <a:prstGeom prst="rect">
            <a:avLst/>
          </a:prstGeom>
        </p:spPr>
      </p:pic>
      <p:sp>
        <p:nvSpPr>
          <p:cNvPr name="TextBox 29" id="29"/>
          <p:cNvSpPr txBox="true"/>
          <p:nvPr/>
        </p:nvSpPr>
        <p:spPr>
          <a:xfrm rot="0">
            <a:off x="4422234" y="6456628"/>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a:t>
            </a:r>
          </a:p>
        </p:txBody>
      </p:sp>
      <p:sp>
        <p:nvSpPr>
          <p:cNvPr name="TextBox 30" id="30"/>
          <p:cNvSpPr txBox="true"/>
          <p:nvPr/>
        </p:nvSpPr>
        <p:spPr>
          <a:xfrm rot="0">
            <a:off x="6659748" y="5588667"/>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Pi,hi+1</a:t>
            </a:r>
          </a:p>
        </p:txBody>
      </p:sp>
      <p:sp>
        <p:nvSpPr>
          <p:cNvPr name="TextBox 31" id="31"/>
          <p:cNvSpPr txBox="true"/>
          <p:nvPr/>
        </p:nvSpPr>
        <p:spPr>
          <a:xfrm rot="0">
            <a:off x="6659748" y="6456628"/>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pic>
        <p:nvPicPr>
          <p:cNvPr name="Picture 32" id="32"/>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true" rot="296384">
            <a:off x="7773825" y="6916556"/>
            <a:ext cx="1021707" cy="756063"/>
          </a:xfrm>
          <a:prstGeom prst="rect">
            <a:avLst/>
          </a:prstGeom>
        </p:spPr>
      </p:pic>
      <p:pic>
        <p:nvPicPr>
          <p:cNvPr name="Picture 33" id="33"/>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true" flipV="false" rot="0">
            <a:off x="7830254" y="5306073"/>
            <a:ext cx="1144282" cy="409081"/>
          </a:xfrm>
          <a:prstGeom prst="rect">
            <a:avLst/>
          </a:prstGeom>
        </p:spPr>
      </p:pic>
      <p:pic>
        <p:nvPicPr>
          <p:cNvPr name="Picture 34" id="3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453728">
            <a:off x="4236667" y="7187577"/>
            <a:ext cx="1632436" cy="461163"/>
          </a:xfrm>
          <a:prstGeom prst="rect">
            <a:avLst/>
          </a:prstGeom>
        </p:spPr>
      </p:pic>
      <p:pic>
        <p:nvPicPr>
          <p:cNvPr name="Picture 35" id="35"/>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true" flipV="false" rot="10597258">
            <a:off x="2460728" y="6975711"/>
            <a:ext cx="1144282" cy="409081"/>
          </a:xfrm>
          <a:prstGeom prst="rect">
            <a:avLst/>
          </a:prstGeom>
        </p:spPr>
      </p:pic>
      <p:grpSp>
        <p:nvGrpSpPr>
          <p:cNvPr name="Group 36" id="36"/>
          <p:cNvGrpSpPr/>
          <p:nvPr/>
        </p:nvGrpSpPr>
        <p:grpSpPr>
          <a:xfrm rot="0">
            <a:off x="10967599" y="5570570"/>
            <a:ext cx="1016228" cy="715658"/>
            <a:chOff x="0" y="0"/>
            <a:chExt cx="949745" cy="668839"/>
          </a:xfrm>
        </p:grpSpPr>
        <p:sp>
          <p:nvSpPr>
            <p:cNvPr name="Freeform 37" id="37"/>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DBA946"/>
            </a:solidFill>
          </p:spPr>
        </p:sp>
      </p:grpSp>
      <p:grpSp>
        <p:nvGrpSpPr>
          <p:cNvPr name="Group 38" id="38"/>
          <p:cNvGrpSpPr/>
          <p:nvPr/>
        </p:nvGrpSpPr>
        <p:grpSpPr>
          <a:xfrm rot="0">
            <a:off x="12026190" y="5570570"/>
            <a:ext cx="1016228" cy="715658"/>
            <a:chOff x="0" y="0"/>
            <a:chExt cx="949745" cy="668839"/>
          </a:xfrm>
        </p:grpSpPr>
        <p:sp>
          <p:nvSpPr>
            <p:cNvPr name="Freeform 39" id="39"/>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45A8BF"/>
            </a:solidFill>
          </p:spPr>
        </p:sp>
      </p:grpSp>
      <p:grpSp>
        <p:nvGrpSpPr>
          <p:cNvPr name="Group 40" id="40"/>
          <p:cNvGrpSpPr/>
          <p:nvPr/>
        </p:nvGrpSpPr>
        <p:grpSpPr>
          <a:xfrm rot="0">
            <a:off x="13084781" y="5570570"/>
            <a:ext cx="1016228" cy="715658"/>
            <a:chOff x="0" y="0"/>
            <a:chExt cx="949745" cy="668839"/>
          </a:xfrm>
        </p:grpSpPr>
        <p:sp>
          <p:nvSpPr>
            <p:cNvPr name="Freeform 41" id="41"/>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DB7256"/>
            </a:solidFill>
          </p:spPr>
        </p:sp>
      </p:grpSp>
      <p:grpSp>
        <p:nvGrpSpPr>
          <p:cNvPr name="Group 42" id="42"/>
          <p:cNvGrpSpPr/>
          <p:nvPr/>
        </p:nvGrpSpPr>
        <p:grpSpPr>
          <a:xfrm rot="0">
            <a:off x="15024933" y="5561866"/>
            <a:ext cx="1016228" cy="715658"/>
            <a:chOff x="0" y="0"/>
            <a:chExt cx="949745" cy="668839"/>
          </a:xfrm>
        </p:grpSpPr>
        <p:sp>
          <p:nvSpPr>
            <p:cNvPr name="Freeform 43" id="43"/>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DBA946"/>
            </a:solidFill>
          </p:spPr>
        </p:sp>
      </p:grpSp>
      <p:pic>
        <p:nvPicPr>
          <p:cNvPr name="Picture 44" id="44"/>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9242861" y="5647079"/>
            <a:ext cx="1058702" cy="545231"/>
          </a:xfrm>
          <a:prstGeom prst="rect">
            <a:avLst/>
          </a:prstGeom>
        </p:spPr>
      </p:pic>
      <p:sp>
        <p:nvSpPr>
          <p:cNvPr name="TextBox 45" id="45"/>
          <p:cNvSpPr txBox="true"/>
          <p:nvPr/>
        </p:nvSpPr>
        <p:spPr>
          <a:xfrm rot="0">
            <a:off x="2185271" y="6458993"/>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46" id="46"/>
          <p:cNvSpPr txBox="true"/>
          <p:nvPr/>
        </p:nvSpPr>
        <p:spPr>
          <a:xfrm rot="0">
            <a:off x="4422234" y="5588667"/>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a:t>
            </a:r>
          </a:p>
        </p:txBody>
      </p:sp>
      <p:sp>
        <p:nvSpPr>
          <p:cNvPr name="TextBox 47" id="47"/>
          <p:cNvSpPr txBox="true"/>
          <p:nvPr/>
        </p:nvSpPr>
        <p:spPr>
          <a:xfrm rot="0">
            <a:off x="2182530" y="4720706"/>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48" id="48"/>
          <p:cNvSpPr txBox="true"/>
          <p:nvPr/>
        </p:nvSpPr>
        <p:spPr>
          <a:xfrm rot="0">
            <a:off x="4422509" y="4720706"/>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a:t>
            </a:r>
          </a:p>
        </p:txBody>
      </p:sp>
      <p:sp>
        <p:nvSpPr>
          <p:cNvPr name="TextBox 49" id="49"/>
          <p:cNvSpPr txBox="true"/>
          <p:nvPr/>
        </p:nvSpPr>
        <p:spPr>
          <a:xfrm rot="0">
            <a:off x="6659748" y="4720706"/>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50" id="50"/>
          <p:cNvSpPr txBox="true"/>
          <p:nvPr/>
        </p:nvSpPr>
        <p:spPr>
          <a:xfrm rot="0">
            <a:off x="2185271" y="5588667"/>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Pi,hi-1</a:t>
            </a:r>
          </a:p>
        </p:txBody>
      </p:sp>
      <p:sp>
        <p:nvSpPr>
          <p:cNvPr name="TextBox 51" id="51"/>
          <p:cNvSpPr txBox="true"/>
          <p:nvPr/>
        </p:nvSpPr>
        <p:spPr>
          <a:xfrm rot="0">
            <a:off x="1782436" y="2881489"/>
            <a:ext cx="15476864" cy="1085850"/>
          </a:xfrm>
          <a:prstGeom prst="rect">
            <a:avLst/>
          </a:prstGeom>
        </p:spPr>
        <p:txBody>
          <a:bodyPr anchor="t" rtlCol="false" tIns="0" lIns="0" bIns="0" rIns="0">
            <a:spAutoFit/>
          </a:bodyPr>
          <a:lstStyle/>
          <a:p>
            <a:pPr>
              <a:lnSpc>
                <a:spcPts val="4200"/>
              </a:lnSpc>
            </a:pPr>
            <a:r>
              <a:rPr lang="en-US" sz="3000">
                <a:solidFill>
                  <a:srgbClr val="023276"/>
                </a:solidFill>
                <a:latin typeface="Canva Sans"/>
              </a:rPr>
              <a:t>For each host h, we are going to rank h along with the other </a:t>
            </a:r>
            <a:r>
              <a:rPr lang="en-US" sz="3000">
                <a:solidFill>
                  <a:srgbClr val="D65E3E"/>
                </a:solidFill>
                <a:latin typeface="Canva Sans"/>
              </a:rPr>
              <a:t>eight</a:t>
            </a:r>
            <a:r>
              <a:rPr lang="en-US" sz="3000">
                <a:solidFill>
                  <a:srgbClr val="023276"/>
                </a:solidFill>
                <a:latin typeface="Canva Sans"/>
              </a:rPr>
              <a:t> hosts in its neighborhood according to fitness :</a:t>
            </a:r>
          </a:p>
        </p:txBody>
      </p:sp>
      <p:sp>
        <p:nvSpPr>
          <p:cNvPr name="TextBox 52" id="52"/>
          <p:cNvSpPr txBox="true"/>
          <p:nvPr/>
        </p:nvSpPr>
        <p:spPr>
          <a:xfrm rot="0">
            <a:off x="10967599" y="5043254"/>
            <a:ext cx="987019"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rank 1</a:t>
            </a:r>
          </a:p>
        </p:txBody>
      </p:sp>
      <p:sp>
        <p:nvSpPr>
          <p:cNvPr name="TextBox 53" id="53"/>
          <p:cNvSpPr txBox="true"/>
          <p:nvPr/>
        </p:nvSpPr>
        <p:spPr>
          <a:xfrm rot="0">
            <a:off x="12097761" y="5043254"/>
            <a:ext cx="987019"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rank 2</a:t>
            </a:r>
          </a:p>
        </p:txBody>
      </p:sp>
      <p:sp>
        <p:nvSpPr>
          <p:cNvPr name="TextBox 54" id="54"/>
          <p:cNvSpPr txBox="true"/>
          <p:nvPr/>
        </p:nvSpPr>
        <p:spPr>
          <a:xfrm rot="0">
            <a:off x="13227656" y="5034294"/>
            <a:ext cx="987019"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rank 3</a:t>
            </a:r>
          </a:p>
        </p:txBody>
      </p:sp>
      <p:sp>
        <p:nvSpPr>
          <p:cNvPr name="TextBox 55" id="55"/>
          <p:cNvSpPr txBox="true"/>
          <p:nvPr/>
        </p:nvSpPr>
        <p:spPr>
          <a:xfrm rot="0">
            <a:off x="15024933" y="5085546"/>
            <a:ext cx="1016228"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rank 9</a:t>
            </a:r>
          </a:p>
        </p:txBody>
      </p:sp>
      <p:sp>
        <p:nvSpPr>
          <p:cNvPr name="TextBox 56" id="56"/>
          <p:cNvSpPr txBox="true"/>
          <p:nvPr/>
        </p:nvSpPr>
        <p:spPr>
          <a:xfrm rot="0">
            <a:off x="10967599" y="5658292"/>
            <a:ext cx="980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h3</a:t>
            </a:r>
          </a:p>
        </p:txBody>
      </p:sp>
      <p:sp>
        <p:nvSpPr>
          <p:cNvPr name="TextBox 57" id="57"/>
          <p:cNvSpPr txBox="true"/>
          <p:nvPr/>
        </p:nvSpPr>
        <p:spPr>
          <a:xfrm rot="0">
            <a:off x="12061770" y="5658292"/>
            <a:ext cx="980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h5</a:t>
            </a:r>
          </a:p>
        </p:txBody>
      </p:sp>
      <p:sp>
        <p:nvSpPr>
          <p:cNvPr name="TextBox 58" id="58"/>
          <p:cNvSpPr txBox="true"/>
          <p:nvPr/>
        </p:nvSpPr>
        <p:spPr>
          <a:xfrm rot="0">
            <a:off x="13084781" y="5638954"/>
            <a:ext cx="980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h4</a:t>
            </a:r>
          </a:p>
        </p:txBody>
      </p:sp>
      <p:sp>
        <p:nvSpPr>
          <p:cNvPr name="TextBox 59" id="59"/>
          <p:cNvSpPr txBox="true"/>
          <p:nvPr/>
        </p:nvSpPr>
        <p:spPr>
          <a:xfrm rot="0">
            <a:off x="15042723" y="5638954"/>
            <a:ext cx="980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h7</a:t>
            </a:r>
          </a:p>
        </p:txBody>
      </p:sp>
      <p:sp>
        <p:nvSpPr>
          <p:cNvPr name="TextBox 60" id="60"/>
          <p:cNvSpPr txBox="true"/>
          <p:nvPr/>
        </p:nvSpPr>
        <p:spPr>
          <a:xfrm rot="0">
            <a:off x="14065428" y="5588667"/>
            <a:ext cx="980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a:t>
            </a:r>
          </a:p>
        </p:txBody>
      </p:sp>
      <p:sp>
        <p:nvSpPr>
          <p:cNvPr name="TextBox 61" id="61"/>
          <p:cNvSpPr txBox="true"/>
          <p:nvPr/>
        </p:nvSpPr>
        <p:spPr>
          <a:xfrm rot="0">
            <a:off x="11043611" y="6643518"/>
            <a:ext cx="4979760" cy="1619250"/>
          </a:xfrm>
          <a:prstGeom prst="rect">
            <a:avLst/>
          </a:prstGeom>
        </p:spPr>
        <p:txBody>
          <a:bodyPr anchor="t" rtlCol="false" tIns="0" lIns="0" bIns="0" rIns="0">
            <a:spAutoFit/>
          </a:bodyPr>
          <a:lstStyle/>
          <a:p>
            <a:pPr>
              <a:lnSpc>
                <a:spcPts val="4200"/>
              </a:lnSpc>
            </a:pPr>
            <a:r>
              <a:rPr lang="en-US" sz="3000">
                <a:solidFill>
                  <a:srgbClr val="023276"/>
                </a:solidFill>
                <a:latin typeface="Canva Sans"/>
              </a:rPr>
              <a:t>Each of these 9 hosts has probability of being selected equal to </a:t>
            </a:r>
            <a:r>
              <a:rPr lang="en-US" sz="3000">
                <a:solidFill>
                  <a:srgbClr val="D65E3E"/>
                </a:solidFill>
                <a:latin typeface="Canva Sans"/>
              </a:rPr>
              <a:t>0.5^rank</a:t>
            </a:r>
          </a:p>
        </p:txBody>
      </p:sp>
      <p:sp>
        <p:nvSpPr>
          <p:cNvPr name="TextBox 62" id="62"/>
          <p:cNvSpPr txBox="true"/>
          <p:nvPr/>
        </p:nvSpPr>
        <p:spPr>
          <a:xfrm rot="0">
            <a:off x="1857855" y="8643768"/>
            <a:ext cx="13430738" cy="484004"/>
          </a:xfrm>
          <a:prstGeom prst="rect">
            <a:avLst/>
          </a:prstGeom>
        </p:spPr>
        <p:txBody>
          <a:bodyPr anchor="t" rtlCol="false" tIns="0" lIns="0" bIns="0" rIns="0">
            <a:spAutoFit/>
          </a:bodyPr>
          <a:lstStyle/>
          <a:p>
            <a:pPr>
              <a:lnSpc>
                <a:spcPts val="3772"/>
              </a:lnSpc>
              <a:spcBef>
                <a:spcPct val="0"/>
              </a:spcBef>
            </a:pPr>
            <a:r>
              <a:rPr lang="en-US" sz="2694">
                <a:solidFill>
                  <a:srgbClr val="023276"/>
                </a:solidFill>
                <a:latin typeface="Canva Sans"/>
              </a:rPr>
              <a:t> The selected host h′ replaces the host h in the center site of this neighborhood</a:t>
            </a:r>
          </a:p>
        </p:txBody>
      </p:sp>
      <p:sp>
        <p:nvSpPr>
          <p:cNvPr name="TextBox 63" id="63"/>
          <p:cNvSpPr txBox="true"/>
          <p:nvPr/>
        </p:nvSpPr>
        <p:spPr>
          <a:xfrm rot="0">
            <a:off x="2712205" y="9223022"/>
            <a:ext cx="12863589" cy="625610"/>
          </a:xfrm>
          <a:prstGeom prst="rect">
            <a:avLst/>
          </a:prstGeom>
        </p:spPr>
        <p:txBody>
          <a:bodyPr anchor="t" rtlCol="false" tIns="0" lIns="0" bIns="0" rIns="0">
            <a:spAutoFit/>
          </a:bodyPr>
          <a:lstStyle/>
          <a:p>
            <a:pPr>
              <a:lnSpc>
                <a:spcPts val="4892"/>
              </a:lnSpc>
              <a:spcBef>
                <a:spcPct val="0"/>
              </a:spcBef>
            </a:pPr>
            <a:r>
              <a:rPr lang="en-US" sz="3494">
                <a:solidFill>
                  <a:srgbClr val="D65E3E"/>
                </a:solidFill>
                <a:latin typeface="Canva Sans Bold"/>
              </a:rPr>
              <a:t>The same selection procedure is applied to each parasite 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21614" y="-1625494"/>
            <a:ext cx="6155283" cy="487946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653789" y="-1411030"/>
            <a:ext cx="6155283" cy="4879461"/>
          </a:xfrm>
          <a:prstGeom prst="rect">
            <a:avLst/>
          </a:prstGeom>
        </p:spPr>
      </p:pic>
      <p:sp>
        <p:nvSpPr>
          <p:cNvPr name="AutoShape 5" id="5"/>
          <p:cNvSpPr/>
          <p:nvPr/>
        </p:nvSpPr>
        <p:spPr>
          <a:xfrm rot="5400000">
            <a:off x="5878830" y="5410200"/>
            <a:ext cx="6492240" cy="0"/>
          </a:xfrm>
          <a:prstGeom prst="line">
            <a:avLst/>
          </a:prstGeom>
          <a:ln cap="flat" w="38100">
            <a:solidFill>
              <a:srgbClr val="EE8561"/>
            </a:solidFill>
            <a:prstDash val="solid"/>
            <a:headEnd type="none" len="sm" w="sm"/>
            <a:tailEnd type="none" len="sm" w="sm"/>
          </a:ln>
        </p:spPr>
      </p:sp>
      <p:graphicFrame>
        <p:nvGraphicFramePr>
          <p:cNvPr name="Table 6" id="6"/>
          <p:cNvGraphicFramePr>
            <a:graphicFrameLocks noGrp="true"/>
          </p:cNvGraphicFramePr>
          <p:nvPr/>
        </p:nvGraphicFramePr>
        <p:xfrm>
          <a:off x="9654398" y="3253967"/>
          <a:ext cx="7315200" cy="1057275"/>
        </p:xfrm>
        <a:graphic>
          <a:graphicData uri="http://schemas.openxmlformats.org/drawingml/2006/table">
            <a:tbl>
              <a:tblPr/>
              <a:tblGrid>
                <a:gridCol w="1463040"/>
                <a:gridCol w="1463040"/>
                <a:gridCol w="1463040"/>
                <a:gridCol w="1463040"/>
                <a:gridCol w="1463040"/>
              </a:tblGrid>
              <a:tr h="1057275">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028700" y="2106930"/>
            <a:ext cx="7918120" cy="7151370"/>
          </a:xfrm>
          <a:prstGeom prst="rect">
            <a:avLst/>
          </a:prstGeom>
        </p:spPr>
        <p:txBody>
          <a:bodyPr anchor="t" rtlCol="false" tIns="0" lIns="0" bIns="0" rIns="0">
            <a:spAutoFit/>
          </a:bodyPr>
          <a:lstStyle/>
          <a:p>
            <a:pPr>
              <a:lnSpc>
                <a:spcPts val="3780"/>
              </a:lnSpc>
            </a:pPr>
            <a:r>
              <a:rPr lang="en-US" sz="2700">
                <a:solidFill>
                  <a:srgbClr val="023276"/>
                </a:solidFill>
                <a:latin typeface="Canva Sans"/>
              </a:rPr>
              <a:t>* for each neighbor of (i,j), collect associated ca,ic pair.</a:t>
            </a:r>
          </a:p>
          <a:p>
            <a:pPr>
              <a:lnSpc>
                <a:spcPts val="3780"/>
              </a:lnSpc>
            </a:pPr>
            <a:r>
              <a:rPr lang="en-US" sz="2700">
                <a:solidFill>
                  <a:srgbClr val="023276"/>
                </a:solidFill>
                <a:latin typeface="Canva Sans"/>
              </a:rPr>
              <a:t>* sort this collection by fitness //sortByCA or IC Fitness(neighbors)</a:t>
            </a:r>
          </a:p>
          <a:p>
            <a:pPr>
              <a:lnSpc>
                <a:spcPts val="3780"/>
              </a:lnSpc>
            </a:pPr>
          </a:p>
          <a:p>
            <a:pPr>
              <a:lnSpc>
                <a:spcPts val="3780"/>
              </a:lnSpc>
            </a:pPr>
            <a:r>
              <a:rPr lang="en-US" sz="2700">
                <a:solidFill>
                  <a:srgbClr val="023276"/>
                </a:solidFill>
                <a:latin typeface="Canva Sans"/>
              </a:rPr>
              <a:t>* select CA or IC such that that each has a (.5)^rank probability of being</a:t>
            </a:r>
          </a:p>
          <a:p>
            <a:pPr>
              <a:lnSpc>
                <a:spcPts val="3780"/>
              </a:lnSpc>
            </a:pPr>
            <a:r>
              <a:rPr lang="en-US" sz="2700">
                <a:solidFill>
                  <a:srgbClr val="023276"/>
                </a:solidFill>
                <a:latin typeface="Canva Sans"/>
              </a:rPr>
              <a:t> selected. Except the last rank, which gets (.5)^8 so that it sums to 1.</a:t>
            </a:r>
          </a:p>
          <a:p>
            <a:pPr>
              <a:lnSpc>
                <a:spcPts val="3780"/>
              </a:lnSpc>
            </a:pPr>
            <a:r>
              <a:rPr lang="en-US" sz="2700">
                <a:solidFill>
                  <a:srgbClr val="023276"/>
                </a:solidFill>
                <a:latin typeface="Canva Sans"/>
              </a:rPr>
              <a:t>N &lt;- neighbors.length - 1</a:t>
            </a:r>
          </a:p>
          <a:p>
            <a:pPr>
              <a:lnSpc>
                <a:spcPts val="3780"/>
              </a:lnSpc>
            </a:pPr>
            <a:r>
              <a:rPr lang="en-US" sz="2700">
                <a:solidFill>
                  <a:srgbClr val="023276"/>
                </a:solidFill>
                <a:latin typeface="Canva Sans"/>
              </a:rPr>
              <a:t>pour(i =0; i&lt;N;i++)</a:t>
            </a:r>
          </a:p>
          <a:p>
            <a:pPr>
              <a:lnSpc>
                <a:spcPts val="3780"/>
              </a:lnSpc>
            </a:pPr>
            <a:r>
              <a:rPr lang="en-US" sz="2700">
                <a:solidFill>
                  <a:srgbClr val="023276"/>
                </a:solidFill>
                <a:latin typeface="Canva Sans"/>
              </a:rPr>
              <a:t>        probabilities[i] &lt;- 0.5 ^ i+1</a:t>
            </a:r>
          </a:p>
          <a:p>
            <a:pPr>
              <a:lnSpc>
                <a:spcPts val="3780"/>
              </a:lnSpc>
            </a:pPr>
            <a:r>
              <a:rPr lang="en-US" sz="2700">
                <a:solidFill>
                  <a:srgbClr val="023276"/>
                </a:solidFill>
                <a:latin typeface="Canva Sans"/>
              </a:rPr>
              <a:t>n &lt;- probabilities.length</a:t>
            </a:r>
          </a:p>
          <a:p>
            <a:pPr>
              <a:lnSpc>
                <a:spcPts val="3780"/>
              </a:lnSpc>
            </a:pPr>
            <a:r>
              <a:rPr lang="en-US" sz="2700">
                <a:solidFill>
                  <a:srgbClr val="023276"/>
                </a:solidFill>
                <a:latin typeface="Canva Sans"/>
              </a:rPr>
              <a:t>partition[0] &lt;- probabilities[0]</a:t>
            </a:r>
          </a:p>
          <a:p>
            <a:pPr>
              <a:lnSpc>
                <a:spcPts val="3780"/>
              </a:lnSpc>
            </a:pPr>
          </a:p>
        </p:txBody>
      </p:sp>
      <p:sp>
        <p:nvSpPr>
          <p:cNvPr name="TextBox 8" id="8"/>
          <p:cNvSpPr txBox="true"/>
          <p:nvPr/>
        </p:nvSpPr>
        <p:spPr>
          <a:xfrm rot="0">
            <a:off x="9364696" y="2106930"/>
            <a:ext cx="7894604" cy="7980045"/>
          </a:xfrm>
          <a:prstGeom prst="rect">
            <a:avLst/>
          </a:prstGeom>
        </p:spPr>
        <p:txBody>
          <a:bodyPr anchor="t" rtlCol="false" tIns="0" lIns="0" bIns="0" rIns="0">
            <a:spAutoFit/>
          </a:bodyPr>
          <a:lstStyle/>
          <a:p>
            <a:pPr>
              <a:lnSpc>
                <a:spcPts val="3780"/>
              </a:lnSpc>
            </a:pPr>
            <a:r>
              <a:rPr lang="en-US" sz="2700">
                <a:solidFill>
                  <a:srgbClr val="023276"/>
                </a:solidFill>
                <a:latin typeface="Canva Sans"/>
              </a:rPr>
              <a:t>pour ( i = 1; i &lt; n; i++) </a:t>
            </a:r>
          </a:p>
          <a:p>
            <a:pPr>
              <a:lnSpc>
                <a:spcPts val="3780"/>
              </a:lnSpc>
            </a:pPr>
            <a:r>
              <a:rPr lang="en-US" sz="2700">
                <a:solidFill>
                  <a:srgbClr val="023276"/>
                </a:solidFill>
                <a:latin typeface="Canva Sans"/>
              </a:rPr>
              <a:t> partition[i] &lt;- partition[i-1]+probabilities[i];</a:t>
            </a:r>
          </a:p>
          <a:p>
            <a:pPr>
              <a:lnSpc>
                <a:spcPts val="3780"/>
              </a:lnSpc>
            </a:pPr>
            <a:r>
              <a:rPr lang="en-US" sz="2700">
                <a:solidFill>
                  <a:srgbClr val="023276"/>
                </a:solidFill>
                <a:latin typeface="Canva Sans"/>
              </a:rPr>
              <a:t> </a:t>
            </a:r>
          </a:p>
          <a:p>
            <a:pPr>
              <a:lnSpc>
                <a:spcPts val="2800"/>
              </a:lnSpc>
            </a:pPr>
            <a:r>
              <a:rPr lang="en-US" sz="2000">
                <a:solidFill>
                  <a:srgbClr val="023276"/>
                </a:solidFill>
                <a:latin typeface="Canva Sans"/>
              </a:rPr>
              <a:t>         0.5^1         0.5^1+0.5^2 0.5+..+0.5^3       ......                   1</a:t>
            </a:r>
          </a:p>
          <a:p>
            <a:pPr>
              <a:lnSpc>
                <a:spcPts val="3780"/>
              </a:lnSpc>
            </a:pPr>
          </a:p>
          <a:p>
            <a:pPr>
              <a:lnSpc>
                <a:spcPts val="3780"/>
              </a:lnSpc>
            </a:pPr>
            <a:r>
              <a:rPr lang="en-US" sz="2700">
                <a:solidFill>
                  <a:srgbClr val="023276"/>
                </a:solidFill>
                <a:latin typeface="Canva Sans"/>
              </a:rPr>
              <a:t>*Randomly initialize num</a:t>
            </a:r>
          </a:p>
          <a:p>
            <a:pPr>
              <a:lnSpc>
                <a:spcPts val="3780"/>
              </a:lnSpc>
            </a:pPr>
          </a:p>
          <a:p>
            <a:pPr>
              <a:lnSpc>
                <a:spcPts val="3780"/>
              </a:lnSpc>
            </a:pPr>
            <a:r>
              <a:rPr lang="en-US" sz="2700">
                <a:solidFill>
                  <a:srgbClr val="023276"/>
                </a:solidFill>
                <a:latin typeface="Canva Sans"/>
              </a:rPr>
              <a:t>if(num &lt; partition[0]) return neighbors[0]</a:t>
            </a:r>
          </a:p>
          <a:p>
            <a:pPr>
              <a:lnSpc>
                <a:spcPts val="3780"/>
              </a:lnSpc>
            </a:pPr>
            <a:r>
              <a:rPr lang="en-US" sz="2700">
                <a:solidFill>
                  <a:srgbClr val="023276"/>
                </a:solidFill>
                <a:latin typeface="Canva Sans"/>
              </a:rPr>
              <a:t> pour (i = 1; i &lt; n; i++) </a:t>
            </a:r>
          </a:p>
          <a:p>
            <a:pPr>
              <a:lnSpc>
                <a:spcPts val="3780"/>
              </a:lnSpc>
            </a:pPr>
            <a:r>
              <a:rPr lang="en-US" sz="2700">
                <a:solidFill>
                  <a:srgbClr val="023276"/>
                </a:solidFill>
                <a:latin typeface="Canva Sans"/>
              </a:rPr>
              <a:t> if((randomNum &gt;= partition[i-1]) &amp;&amp; (randomNum &lt; partition[i])) </a:t>
            </a:r>
          </a:p>
          <a:p>
            <a:pPr>
              <a:lnSpc>
                <a:spcPts val="3780"/>
              </a:lnSpc>
            </a:pPr>
            <a:r>
              <a:rPr lang="en-US" sz="2700">
                <a:solidFill>
                  <a:srgbClr val="023276"/>
                </a:solidFill>
                <a:latin typeface="Canva Sans"/>
              </a:rPr>
              <a:t> return neighbors[i]</a:t>
            </a:r>
          </a:p>
          <a:p>
            <a:pPr>
              <a:lnSpc>
                <a:spcPts val="3780"/>
              </a:lnSpc>
            </a:pPr>
            <a:r>
              <a:rPr lang="en-US" sz="2700">
                <a:solidFill>
                  <a:srgbClr val="023276"/>
                </a:solidFill>
                <a:latin typeface="Canva Sans"/>
              </a:rPr>
              <a:t> </a:t>
            </a:r>
          </a:p>
          <a:p>
            <a:pPr>
              <a:lnSpc>
                <a:spcPts val="3780"/>
              </a:lnSpc>
            </a:pPr>
            <a:r>
              <a:rPr lang="en-US" sz="2700">
                <a:solidFill>
                  <a:srgbClr val="023276"/>
                </a:solidFill>
                <a:latin typeface="Canva Sans"/>
              </a:rPr>
              <a:t> return sorted_cells[n]</a:t>
            </a:r>
          </a:p>
          <a:p>
            <a:pPr>
              <a:lnSpc>
                <a:spcPts val="3780"/>
              </a:lnSpc>
            </a:pPr>
          </a:p>
          <a:p>
            <a:pPr>
              <a:lnSpc>
                <a:spcPts val="3780"/>
              </a:lnSpc>
            </a:pPr>
            <a:r>
              <a:rPr lang="en-US" sz="2700">
                <a:solidFill>
                  <a:srgbClr val="023276"/>
                </a:solidFill>
                <a:latin typeface="Canva Sans"/>
              </a:rPr>
              <a:t>* Return the CA or IC</a:t>
            </a:r>
          </a:p>
          <a:p>
            <a:pPr>
              <a:lnSpc>
                <a:spcPts val="378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694835" y="1095375"/>
            <a:ext cx="12559403" cy="1024509"/>
          </a:xfrm>
          <a:prstGeom prst="rect">
            <a:avLst/>
          </a:prstGeom>
        </p:spPr>
        <p:txBody>
          <a:bodyPr anchor="t" rtlCol="false" tIns="0" lIns="0" bIns="0" rIns="0">
            <a:spAutoFit/>
          </a:bodyPr>
          <a:lstStyle/>
          <a:p>
            <a:pPr algn="ctr">
              <a:lnSpc>
                <a:spcPts val="7847"/>
              </a:lnSpc>
            </a:pPr>
            <a:r>
              <a:rPr lang="en-US" sz="7199" spc="446">
                <a:solidFill>
                  <a:srgbClr val="023276"/>
                </a:solidFill>
                <a:latin typeface="Calistoga"/>
              </a:rPr>
              <a:t>3.CROSSOVER OF HOSTS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65037" y="-2157293"/>
            <a:ext cx="6155283" cy="4879461"/>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544142" y="-2157293"/>
            <a:ext cx="6155283" cy="4879461"/>
          </a:xfrm>
          <a:prstGeom prst="rect">
            <a:avLst/>
          </a:prstGeom>
        </p:spPr>
      </p:pic>
      <p:grpSp>
        <p:nvGrpSpPr>
          <p:cNvPr name="Group 6" id="6"/>
          <p:cNvGrpSpPr/>
          <p:nvPr/>
        </p:nvGrpSpPr>
        <p:grpSpPr>
          <a:xfrm rot="0">
            <a:off x="1196590" y="4932688"/>
            <a:ext cx="2087126" cy="715658"/>
            <a:chOff x="0" y="0"/>
            <a:chExt cx="1950583" cy="668839"/>
          </a:xfrm>
        </p:grpSpPr>
        <p:sp>
          <p:nvSpPr>
            <p:cNvPr name="Freeform 7" id="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grpSp>
        <p:nvGrpSpPr>
          <p:cNvPr name="Group 8" id="8"/>
          <p:cNvGrpSpPr/>
          <p:nvPr/>
        </p:nvGrpSpPr>
        <p:grpSpPr>
          <a:xfrm rot="0">
            <a:off x="3436569" y="4932688"/>
            <a:ext cx="2087126" cy="715658"/>
            <a:chOff x="0" y="0"/>
            <a:chExt cx="1950583" cy="668839"/>
          </a:xfrm>
        </p:grpSpPr>
        <p:sp>
          <p:nvSpPr>
            <p:cNvPr name="Freeform 9" id="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DB3CE"/>
            </a:solidFill>
          </p:spPr>
        </p:sp>
      </p:grpSp>
      <p:grpSp>
        <p:nvGrpSpPr>
          <p:cNvPr name="Group 10" id="10"/>
          <p:cNvGrpSpPr/>
          <p:nvPr/>
        </p:nvGrpSpPr>
        <p:grpSpPr>
          <a:xfrm rot="0">
            <a:off x="5675997" y="4932688"/>
            <a:ext cx="2087126" cy="715658"/>
            <a:chOff x="0" y="0"/>
            <a:chExt cx="1950583" cy="668839"/>
          </a:xfrm>
        </p:grpSpPr>
        <p:sp>
          <p:nvSpPr>
            <p:cNvPr name="Freeform 11" id="1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2" id="12"/>
          <p:cNvGrpSpPr/>
          <p:nvPr/>
        </p:nvGrpSpPr>
        <p:grpSpPr>
          <a:xfrm rot="0">
            <a:off x="1196590" y="5800649"/>
            <a:ext cx="2087126" cy="715658"/>
            <a:chOff x="0" y="0"/>
            <a:chExt cx="1950583" cy="668839"/>
          </a:xfrm>
        </p:grpSpPr>
        <p:sp>
          <p:nvSpPr>
            <p:cNvPr name="Freeform 13" id="1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4" id="14"/>
          <p:cNvGrpSpPr/>
          <p:nvPr/>
        </p:nvGrpSpPr>
        <p:grpSpPr>
          <a:xfrm rot="0">
            <a:off x="3436569" y="5800649"/>
            <a:ext cx="2087126" cy="715658"/>
            <a:chOff x="0" y="0"/>
            <a:chExt cx="1950583" cy="668839"/>
          </a:xfrm>
        </p:grpSpPr>
        <p:sp>
          <p:nvSpPr>
            <p:cNvPr name="Freeform 15" id="15"/>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C7D0D8"/>
            </a:solidFill>
          </p:spPr>
        </p:sp>
      </p:grpSp>
      <p:grpSp>
        <p:nvGrpSpPr>
          <p:cNvPr name="Group 16" id="16"/>
          <p:cNvGrpSpPr/>
          <p:nvPr/>
        </p:nvGrpSpPr>
        <p:grpSpPr>
          <a:xfrm rot="0">
            <a:off x="5675997" y="5800649"/>
            <a:ext cx="2087126" cy="715658"/>
            <a:chOff x="0" y="0"/>
            <a:chExt cx="1950583" cy="668839"/>
          </a:xfrm>
        </p:grpSpPr>
        <p:sp>
          <p:nvSpPr>
            <p:cNvPr name="Freeform 17" id="1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18" id="18"/>
          <p:cNvGrpSpPr/>
          <p:nvPr/>
        </p:nvGrpSpPr>
        <p:grpSpPr>
          <a:xfrm rot="0">
            <a:off x="1196590" y="6668610"/>
            <a:ext cx="2087126" cy="715658"/>
            <a:chOff x="0" y="0"/>
            <a:chExt cx="1950583" cy="668839"/>
          </a:xfrm>
        </p:grpSpPr>
        <p:sp>
          <p:nvSpPr>
            <p:cNvPr name="Freeform 19" id="1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20" id="20"/>
          <p:cNvGrpSpPr/>
          <p:nvPr/>
        </p:nvGrpSpPr>
        <p:grpSpPr>
          <a:xfrm rot="0">
            <a:off x="3436569" y="6668610"/>
            <a:ext cx="2087126" cy="715658"/>
            <a:chOff x="0" y="0"/>
            <a:chExt cx="1950583" cy="668839"/>
          </a:xfrm>
        </p:grpSpPr>
        <p:sp>
          <p:nvSpPr>
            <p:cNvPr name="Freeform 21" id="2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22" id="22"/>
          <p:cNvGrpSpPr/>
          <p:nvPr/>
        </p:nvGrpSpPr>
        <p:grpSpPr>
          <a:xfrm rot="0">
            <a:off x="5675997" y="6668610"/>
            <a:ext cx="2087126" cy="715658"/>
            <a:chOff x="0" y="0"/>
            <a:chExt cx="1950583" cy="668839"/>
          </a:xfrm>
        </p:grpSpPr>
        <p:sp>
          <p:nvSpPr>
            <p:cNvPr name="Freeform 23" id="2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sp>
        <p:nvSpPr>
          <p:cNvPr name="TextBox 24" id="24"/>
          <p:cNvSpPr txBox="true"/>
          <p:nvPr/>
        </p:nvSpPr>
        <p:spPr>
          <a:xfrm rot="0">
            <a:off x="3608533" y="6746663"/>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a:t>
            </a:r>
          </a:p>
        </p:txBody>
      </p:sp>
      <p:sp>
        <p:nvSpPr>
          <p:cNvPr name="TextBox 25" id="25"/>
          <p:cNvSpPr txBox="true"/>
          <p:nvPr/>
        </p:nvSpPr>
        <p:spPr>
          <a:xfrm rot="0">
            <a:off x="5846046" y="5878702"/>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Pi,hi+1</a:t>
            </a:r>
          </a:p>
        </p:txBody>
      </p:sp>
      <p:sp>
        <p:nvSpPr>
          <p:cNvPr name="TextBox 26" id="26"/>
          <p:cNvSpPr txBox="true"/>
          <p:nvPr/>
        </p:nvSpPr>
        <p:spPr>
          <a:xfrm rot="0">
            <a:off x="5846046" y="6746663"/>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pic>
        <p:nvPicPr>
          <p:cNvPr name="Picture 27" id="2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627850" y="5519809"/>
            <a:ext cx="1058702" cy="545231"/>
          </a:xfrm>
          <a:prstGeom prst="rect">
            <a:avLst/>
          </a:prstGeom>
        </p:spPr>
      </p:pic>
      <p:sp>
        <p:nvSpPr>
          <p:cNvPr name="TextBox 28" id="28"/>
          <p:cNvSpPr txBox="true"/>
          <p:nvPr/>
        </p:nvSpPr>
        <p:spPr>
          <a:xfrm rot="0">
            <a:off x="1371569" y="6749028"/>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29" id="29"/>
          <p:cNvSpPr txBox="true"/>
          <p:nvPr/>
        </p:nvSpPr>
        <p:spPr>
          <a:xfrm rot="0">
            <a:off x="3608533" y="5878702"/>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a:t>
            </a:r>
          </a:p>
        </p:txBody>
      </p:sp>
      <p:sp>
        <p:nvSpPr>
          <p:cNvPr name="TextBox 30" id="30"/>
          <p:cNvSpPr txBox="true"/>
          <p:nvPr/>
        </p:nvSpPr>
        <p:spPr>
          <a:xfrm rot="0">
            <a:off x="1368829" y="5010741"/>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31" id="31"/>
          <p:cNvSpPr txBox="true"/>
          <p:nvPr/>
        </p:nvSpPr>
        <p:spPr>
          <a:xfrm rot="0">
            <a:off x="3608808" y="5010741"/>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a:t>
            </a:r>
          </a:p>
        </p:txBody>
      </p:sp>
      <p:sp>
        <p:nvSpPr>
          <p:cNvPr name="TextBox 32" id="32"/>
          <p:cNvSpPr txBox="true"/>
          <p:nvPr/>
        </p:nvSpPr>
        <p:spPr>
          <a:xfrm rot="0">
            <a:off x="5846046" y="5010741"/>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Pi-1,hi+1</a:t>
            </a:r>
          </a:p>
        </p:txBody>
      </p:sp>
      <p:sp>
        <p:nvSpPr>
          <p:cNvPr name="TextBox 33" id="33"/>
          <p:cNvSpPr txBox="true"/>
          <p:nvPr/>
        </p:nvSpPr>
        <p:spPr>
          <a:xfrm rot="0">
            <a:off x="1371569" y="5878702"/>
            <a:ext cx="1742647" cy="483351"/>
          </a:xfrm>
          <a:prstGeom prst="rect">
            <a:avLst/>
          </a:prstGeom>
        </p:spPr>
        <p:txBody>
          <a:bodyPr anchor="t" rtlCol="false" tIns="0" lIns="0" bIns="0" rIns="0">
            <a:spAutoFit/>
          </a:bodyPr>
          <a:lstStyle/>
          <a:p>
            <a:pPr algn="ctr">
              <a:lnSpc>
                <a:spcPts val="3772"/>
              </a:lnSpc>
            </a:pPr>
            <a:r>
              <a:rPr lang="en-US" sz="2694">
                <a:solidFill>
                  <a:srgbClr val="023276"/>
                </a:solidFill>
                <a:latin typeface="Canva Sans"/>
              </a:rPr>
              <a:t>Pi,hi-1</a:t>
            </a:r>
          </a:p>
        </p:txBody>
      </p:sp>
      <p:sp>
        <p:nvSpPr>
          <p:cNvPr name="TextBox 34" id="34"/>
          <p:cNvSpPr txBox="true"/>
          <p:nvPr/>
        </p:nvSpPr>
        <p:spPr>
          <a:xfrm rot="0">
            <a:off x="1405568" y="2804328"/>
            <a:ext cx="15476864" cy="1619250"/>
          </a:xfrm>
          <a:prstGeom prst="rect">
            <a:avLst/>
          </a:prstGeom>
        </p:spPr>
        <p:txBody>
          <a:bodyPr anchor="t" rtlCol="false" tIns="0" lIns="0" bIns="0" rIns="0">
            <a:spAutoFit/>
          </a:bodyPr>
          <a:lstStyle/>
          <a:p>
            <a:pPr>
              <a:lnSpc>
                <a:spcPts val="4200"/>
              </a:lnSpc>
            </a:pPr>
            <a:r>
              <a:rPr lang="en-US" sz="3000">
                <a:solidFill>
                  <a:srgbClr val="023276"/>
                </a:solidFill>
                <a:latin typeface="Canva Sans"/>
              </a:rPr>
              <a:t>Each site in the grid now contains a selected host h ′ and a selected parasite p ′.At each site, decide whether or not to perform a crossover according to the</a:t>
            </a:r>
            <a:r>
              <a:rPr lang="en-US" sz="3000">
                <a:solidFill>
                  <a:srgbClr val="D65E3E"/>
                </a:solidFill>
                <a:latin typeface="Canva Sans"/>
              </a:rPr>
              <a:t> crossover probability. </a:t>
            </a:r>
            <a:r>
              <a:rPr lang="en-US" sz="3000">
                <a:solidFill>
                  <a:srgbClr val="023276"/>
                </a:solidFill>
                <a:latin typeface="Canva Sans Bold"/>
              </a:rPr>
              <a:t>No crossover is done on ICs</a:t>
            </a:r>
          </a:p>
        </p:txBody>
      </p:sp>
      <p:sp>
        <p:nvSpPr>
          <p:cNvPr name="TextBox 35" id="35"/>
          <p:cNvSpPr txBox="true"/>
          <p:nvPr/>
        </p:nvSpPr>
        <p:spPr>
          <a:xfrm rot="0">
            <a:off x="8086973" y="4903290"/>
            <a:ext cx="1971486"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2.Selection</a:t>
            </a:r>
          </a:p>
        </p:txBody>
      </p:sp>
      <p:sp>
        <p:nvSpPr>
          <p:cNvPr name="TextBox 36" id="36"/>
          <p:cNvSpPr txBox="true"/>
          <p:nvPr/>
        </p:nvSpPr>
        <p:spPr>
          <a:xfrm rot="0">
            <a:off x="1857855" y="8643768"/>
            <a:ext cx="14173763" cy="960254"/>
          </a:xfrm>
          <a:prstGeom prst="rect">
            <a:avLst/>
          </a:prstGeom>
        </p:spPr>
        <p:txBody>
          <a:bodyPr anchor="t" rtlCol="false" tIns="0" lIns="0" bIns="0" rIns="0">
            <a:spAutoFit/>
          </a:bodyPr>
          <a:lstStyle/>
          <a:p>
            <a:pPr>
              <a:lnSpc>
                <a:spcPts val="3772"/>
              </a:lnSpc>
              <a:spcBef>
                <a:spcPct val="0"/>
              </a:spcBef>
            </a:pPr>
            <a:r>
              <a:rPr lang="en-US" sz="2694">
                <a:solidFill>
                  <a:srgbClr val="023276"/>
                </a:solidFill>
                <a:latin typeface="Canva Sans"/>
              </a:rPr>
              <a:t>Discard one of the offspring at random; the other one replaces h ′ in the center site using filpCoin (Random.nextInt(2)) -&gt;0 :h1 , 1 :h2</a:t>
            </a:r>
          </a:p>
        </p:txBody>
      </p:sp>
      <p:grpSp>
        <p:nvGrpSpPr>
          <p:cNvPr name="Group 37" id="37"/>
          <p:cNvGrpSpPr/>
          <p:nvPr/>
        </p:nvGrpSpPr>
        <p:grpSpPr>
          <a:xfrm rot="0">
            <a:off x="10503987" y="4932688"/>
            <a:ext cx="1490693" cy="1049791"/>
            <a:chOff x="0" y="0"/>
            <a:chExt cx="949745" cy="668839"/>
          </a:xfrm>
        </p:grpSpPr>
        <p:sp>
          <p:nvSpPr>
            <p:cNvPr name="Freeform 38" id="38"/>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45ADC9"/>
            </a:solidFill>
          </p:spPr>
        </p:sp>
      </p:grpSp>
      <p:sp>
        <p:nvSpPr>
          <p:cNvPr name="TextBox 39" id="39"/>
          <p:cNvSpPr txBox="true"/>
          <p:nvPr/>
        </p:nvSpPr>
        <p:spPr>
          <a:xfrm rot="0">
            <a:off x="10357423" y="4984441"/>
            <a:ext cx="1783821" cy="879609"/>
          </a:xfrm>
          <a:prstGeom prst="rect">
            <a:avLst/>
          </a:prstGeom>
        </p:spPr>
        <p:txBody>
          <a:bodyPr anchor="t" rtlCol="false" tIns="0" lIns="0" bIns="0" rIns="0">
            <a:spAutoFit/>
          </a:bodyPr>
          <a:lstStyle/>
          <a:p>
            <a:pPr algn="ctr">
              <a:lnSpc>
                <a:spcPts val="3492"/>
              </a:lnSpc>
            </a:pPr>
            <a:r>
              <a:rPr lang="en-US" sz="2494">
                <a:solidFill>
                  <a:srgbClr val="023276"/>
                </a:solidFill>
                <a:latin typeface="Canva Sans"/>
              </a:rPr>
              <a:t>Selected</a:t>
            </a:r>
          </a:p>
          <a:p>
            <a:pPr algn="ctr">
              <a:lnSpc>
                <a:spcPts val="3492"/>
              </a:lnSpc>
            </a:pPr>
            <a:r>
              <a:rPr lang="en-US" sz="2494">
                <a:solidFill>
                  <a:srgbClr val="023276"/>
                </a:solidFill>
                <a:latin typeface="Canva Sans"/>
              </a:rPr>
              <a:t>host</a:t>
            </a:r>
          </a:p>
        </p:txBody>
      </p:sp>
      <p:pic>
        <p:nvPicPr>
          <p:cNvPr name="Picture 40" id="4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627850" y="6684783"/>
            <a:ext cx="1058702" cy="545231"/>
          </a:xfrm>
          <a:prstGeom prst="rect">
            <a:avLst/>
          </a:prstGeom>
        </p:spPr>
      </p:pic>
      <p:sp>
        <p:nvSpPr>
          <p:cNvPr name="TextBox 41" id="41"/>
          <p:cNvSpPr txBox="true"/>
          <p:nvPr/>
        </p:nvSpPr>
        <p:spPr>
          <a:xfrm rot="0">
            <a:off x="7763123" y="6218900"/>
            <a:ext cx="2788155" cy="441324"/>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Bold"/>
              </a:rPr>
              <a:t>randomly choose</a:t>
            </a:r>
          </a:p>
        </p:txBody>
      </p:sp>
      <p:grpSp>
        <p:nvGrpSpPr>
          <p:cNvPr name="Group 42" id="42"/>
          <p:cNvGrpSpPr/>
          <p:nvPr/>
        </p:nvGrpSpPr>
        <p:grpSpPr>
          <a:xfrm rot="0">
            <a:off x="10503987" y="6202935"/>
            <a:ext cx="1490693" cy="1049791"/>
            <a:chOff x="0" y="0"/>
            <a:chExt cx="949745" cy="668839"/>
          </a:xfrm>
        </p:grpSpPr>
        <p:sp>
          <p:nvSpPr>
            <p:cNvPr name="Freeform 43" id="43"/>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DB7256"/>
            </a:solidFill>
          </p:spPr>
        </p:sp>
      </p:grpSp>
      <p:sp>
        <p:nvSpPr>
          <p:cNvPr name="TextBox 44" id="44"/>
          <p:cNvSpPr txBox="true"/>
          <p:nvPr/>
        </p:nvSpPr>
        <p:spPr>
          <a:xfrm rot="0">
            <a:off x="10357423" y="6254688"/>
            <a:ext cx="1783821" cy="879609"/>
          </a:xfrm>
          <a:prstGeom prst="rect">
            <a:avLst/>
          </a:prstGeom>
        </p:spPr>
        <p:txBody>
          <a:bodyPr anchor="t" rtlCol="false" tIns="0" lIns="0" bIns="0" rIns="0">
            <a:spAutoFit/>
          </a:bodyPr>
          <a:lstStyle/>
          <a:p>
            <a:pPr algn="ctr">
              <a:lnSpc>
                <a:spcPts val="3492"/>
              </a:lnSpc>
            </a:pPr>
            <a:r>
              <a:rPr lang="en-US" sz="2494">
                <a:solidFill>
                  <a:srgbClr val="023276"/>
                </a:solidFill>
                <a:latin typeface="Canva Sans"/>
              </a:rPr>
              <a:t>Second</a:t>
            </a:r>
          </a:p>
          <a:p>
            <a:pPr algn="ctr">
              <a:lnSpc>
                <a:spcPts val="3492"/>
              </a:lnSpc>
            </a:pPr>
            <a:r>
              <a:rPr lang="en-US" sz="2494">
                <a:solidFill>
                  <a:srgbClr val="023276"/>
                </a:solidFill>
                <a:latin typeface="Canva Sans"/>
              </a:rPr>
              <a:t>host h"</a:t>
            </a:r>
          </a:p>
        </p:txBody>
      </p:sp>
      <p:pic>
        <p:nvPicPr>
          <p:cNvPr name="Picture 45" id="4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600554" y="5740344"/>
            <a:ext cx="1058702" cy="545231"/>
          </a:xfrm>
          <a:prstGeom prst="rect">
            <a:avLst/>
          </a:prstGeom>
        </p:spPr>
      </p:pic>
      <p:grpSp>
        <p:nvGrpSpPr>
          <p:cNvPr name="Group 46" id="46"/>
          <p:cNvGrpSpPr/>
          <p:nvPr/>
        </p:nvGrpSpPr>
        <p:grpSpPr>
          <a:xfrm rot="0">
            <a:off x="14431473" y="5015249"/>
            <a:ext cx="1490693" cy="1049791"/>
            <a:chOff x="0" y="0"/>
            <a:chExt cx="949745" cy="668839"/>
          </a:xfrm>
        </p:grpSpPr>
        <p:sp>
          <p:nvSpPr>
            <p:cNvPr name="Freeform 47" id="47"/>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DBA946"/>
            </a:solidFill>
          </p:spPr>
        </p:sp>
      </p:grpSp>
      <p:sp>
        <p:nvSpPr>
          <p:cNvPr name="TextBox 48" id="48"/>
          <p:cNvSpPr txBox="true"/>
          <p:nvPr/>
        </p:nvSpPr>
        <p:spPr>
          <a:xfrm rot="0">
            <a:off x="14284910" y="5240025"/>
            <a:ext cx="1783821" cy="441459"/>
          </a:xfrm>
          <a:prstGeom prst="rect">
            <a:avLst/>
          </a:prstGeom>
        </p:spPr>
        <p:txBody>
          <a:bodyPr anchor="t" rtlCol="false" tIns="0" lIns="0" bIns="0" rIns="0">
            <a:spAutoFit/>
          </a:bodyPr>
          <a:lstStyle/>
          <a:p>
            <a:pPr algn="ctr">
              <a:lnSpc>
                <a:spcPts val="3492"/>
              </a:lnSpc>
            </a:pPr>
            <a:r>
              <a:rPr lang="en-US" sz="2494">
                <a:solidFill>
                  <a:srgbClr val="023276"/>
                </a:solidFill>
                <a:latin typeface="Canva Sans"/>
              </a:rPr>
              <a:t>h1</a:t>
            </a:r>
          </a:p>
        </p:txBody>
      </p:sp>
      <p:sp>
        <p:nvSpPr>
          <p:cNvPr name="TextBox 49" id="49"/>
          <p:cNvSpPr txBox="true"/>
          <p:nvPr/>
        </p:nvSpPr>
        <p:spPr>
          <a:xfrm rot="0">
            <a:off x="12141244" y="5214317"/>
            <a:ext cx="1971486" cy="46736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3.Crossover</a:t>
            </a:r>
          </a:p>
        </p:txBody>
      </p:sp>
      <p:grpSp>
        <p:nvGrpSpPr>
          <p:cNvPr name="Group 50" id="50"/>
          <p:cNvGrpSpPr/>
          <p:nvPr/>
        </p:nvGrpSpPr>
        <p:grpSpPr>
          <a:xfrm rot="0">
            <a:off x="14472570" y="6180224"/>
            <a:ext cx="1490693" cy="1049791"/>
            <a:chOff x="0" y="0"/>
            <a:chExt cx="949745" cy="668839"/>
          </a:xfrm>
        </p:grpSpPr>
        <p:sp>
          <p:nvSpPr>
            <p:cNvPr name="Freeform 51" id="51"/>
            <p:cNvSpPr/>
            <p:nvPr/>
          </p:nvSpPr>
          <p:spPr>
            <a:xfrm>
              <a:off x="0" y="0"/>
              <a:ext cx="949745" cy="668839"/>
            </a:xfrm>
            <a:custGeom>
              <a:avLst/>
              <a:gdLst/>
              <a:ahLst/>
              <a:cxnLst/>
              <a:rect r="r" b="b" t="t" l="l"/>
              <a:pathLst>
                <a:path h="668839" w="949745">
                  <a:moveTo>
                    <a:pt x="825285" y="668839"/>
                  </a:moveTo>
                  <a:lnTo>
                    <a:pt x="124460" y="668839"/>
                  </a:lnTo>
                  <a:cubicBezTo>
                    <a:pt x="55880" y="668839"/>
                    <a:pt x="0" y="612959"/>
                    <a:pt x="0" y="544379"/>
                  </a:cubicBezTo>
                  <a:lnTo>
                    <a:pt x="0" y="124460"/>
                  </a:lnTo>
                  <a:cubicBezTo>
                    <a:pt x="0" y="55880"/>
                    <a:pt x="55880" y="0"/>
                    <a:pt x="124460" y="0"/>
                  </a:cubicBezTo>
                  <a:lnTo>
                    <a:pt x="825285" y="0"/>
                  </a:lnTo>
                  <a:cubicBezTo>
                    <a:pt x="893865" y="0"/>
                    <a:pt x="949745" y="55880"/>
                    <a:pt x="949745" y="124460"/>
                  </a:cubicBezTo>
                  <a:lnTo>
                    <a:pt x="949745" y="544379"/>
                  </a:lnTo>
                  <a:cubicBezTo>
                    <a:pt x="949745" y="612959"/>
                    <a:pt x="893865" y="668839"/>
                    <a:pt x="825285" y="668839"/>
                  </a:cubicBezTo>
                  <a:close/>
                </a:path>
              </a:pathLst>
            </a:custGeom>
            <a:solidFill>
              <a:srgbClr val="4DB3CE"/>
            </a:solidFill>
          </p:spPr>
        </p:sp>
      </p:grpSp>
      <p:sp>
        <p:nvSpPr>
          <p:cNvPr name="TextBox 52" id="52"/>
          <p:cNvSpPr txBox="true"/>
          <p:nvPr/>
        </p:nvSpPr>
        <p:spPr>
          <a:xfrm rot="0">
            <a:off x="14326006" y="6404999"/>
            <a:ext cx="1783821" cy="441459"/>
          </a:xfrm>
          <a:prstGeom prst="rect">
            <a:avLst/>
          </a:prstGeom>
        </p:spPr>
        <p:txBody>
          <a:bodyPr anchor="t" rtlCol="false" tIns="0" lIns="0" bIns="0" rIns="0">
            <a:spAutoFit/>
          </a:bodyPr>
          <a:lstStyle/>
          <a:p>
            <a:pPr algn="ctr">
              <a:lnSpc>
                <a:spcPts val="3492"/>
              </a:lnSpc>
            </a:pPr>
            <a:r>
              <a:rPr lang="en-US" sz="2494">
                <a:solidFill>
                  <a:srgbClr val="023276"/>
                </a:solidFill>
                <a:latin typeface="Canva Sans"/>
              </a:rPr>
              <a:t>h2</a:t>
            </a:r>
          </a:p>
        </p:txBody>
      </p:sp>
      <p:sp>
        <p:nvSpPr>
          <p:cNvPr name="TextBox 53" id="53"/>
          <p:cNvSpPr txBox="true"/>
          <p:nvPr/>
        </p:nvSpPr>
        <p:spPr>
          <a:xfrm rot="0">
            <a:off x="13444258" y="7367687"/>
            <a:ext cx="3815042" cy="484004"/>
          </a:xfrm>
          <a:prstGeom prst="rect">
            <a:avLst/>
          </a:prstGeom>
        </p:spPr>
        <p:txBody>
          <a:bodyPr anchor="t" rtlCol="false" tIns="0" lIns="0" bIns="0" rIns="0">
            <a:spAutoFit/>
          </a:bodyPr>
          <a:lstStyle/>
          <a:p>
            <a:pPr>
              <a:lnSpc>
                <a:spcPts val="3772"/>
              </a:lnSpc>
              <a:spcBef>
                <a:spcPct val="0"/>
              </a:spcBef>
            </a:pPr>
            <a:r>
              <a:rPr lang="en-US" sz="2694">
                <a:solidFill>
                  <a:srgbClr val="023276"/>
                </a:solidFill>
                <a:latin typeface="Canva Sans"/>
              </a:rPr>
              <a:t>to form two offspring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588004" y="-1411030"/>
            <a:ext cx="6155283" cy="487946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653789" y="-1411030"/>
            <a:ext cx="6155283" cy="4879461"/>
          </a:xfrm>
          <a:prstGeom prst="rect">
            <a:avLst/>
          </a:prstGeom>
        </p:spPr>
      </p:pic>
      <p:sp>
        <p:nvSpPr>
          <p:cNvPr name="TextBox 5" id="5"/>
          <p:cNvSpPr txBox="true"/>
          <p:nvPr/>
        </p:nvSpPr>
        <p:spPr>
          <a:xfrm rot="0">
            <a:off x="1570659" y="2106930"/>
            <a:ext cx="15146681" cy="6675120"/>
          </a:xfrm>
          <a:prstGeom prst="rect">
            <a:avLst/>
          </a:prstGeom>
        </p:spPr>
        <p:txBody>
          <a:bodyPr anchor="t" rtlCol="false" tIns="0" lIns="0" bIns="0" rIns="0">
            <a:spAutoFit/>
          </a:bodyPr>
          <a:lstStyle/>
          <a:p>
            <a:pPr>
              <a:lnSpc>
                <a:spcPts val="3780"/>
              </a:lnSpc>
            </a:pPr>
            <a:r>
              <a:rPr lang="en-US" sz="2700">
                <a:solidFill>
                  <a:srgbClr val="023276"/>
                </a:solidFill>
                <a:latin typeface="Canva Sans"/>
              </a:rPr>
              <a:t>New Grid</a:t>
            </a:r>
          </a:p>
          <a:p>
            <a:pPr>
              <a:lnSpc>
                <a:spcPts val="3780"/>
              </a:lnSpc>
            </a:pPr>
            <a:r>
              <a:rPr lang="en-US" sz="2700">
                <a:solidFill>
                  <a:srgbClr val="023276"/>
                </a:solidFill>
                <a:latin typeface="Canva Sans"/>
              </a:rPr>
              <a:t>   for  each site in the grid </a:t>
            </a:r>
          </a:p>
          <a:p>
            <a:pPr>
              <a:lnSpc>
                <a:spcPts val="3780"/>
              </a:lnSpc>
            </a:pPr>
            <a:r>
              <a:rPr lang="en-US" sz="2700">
                <a:solidFill>
                  <a:srgbClr val="023276"/>
                </a:solidFill>
                <a:latin typeface="Canva Sans"/>
              </a:rPr>
              <a:t>                 newGrid[row][col] &lt;-  grid[row][col]</a:t>
            </a:r>
          </a:p>
          <a:p>
            <a:pPr>
              <a:lnSpc>
                <a:spcPts val="3780"/>
              </a:lnSpc>
            </a:pPr>
            <a:r>
              <a:rPr lang="en-US" sz="2700">
                <a:solidFill>
                  <a:srgbClr val="023276"/>
                </a:solidFill>
                <a:latin typeface="Canva Sans"/>
              </a:rPr>
              <a:t>                decide whether or not to perform a crossover according to the crossover</a:t>
            </a:r>
          </a:p>
          <a:p>
            <a:pPr>
              <a:lnSpc>
                <a:spcPts val="3780"/>
              </a:lnSpc>
            </a:pPr>
            <a:r>
              <a:rPr lang="en-US" sz="2700">
                <a:solidFill>
                  <a:srgbClr val="023276"/>
                </a:solidFill>
                <a:latin typeface="Canva Sans"/>
              </a:rPr>
              <a:t> probability   // si (Math.random &lt; CROSSOVER_PROB)</a:t>
            </a:r>
          </a:p>
          <a:p>
            <a:pPr>
              <a:lnSpc>
                <a:spcPts val="3780"/>
              </a:lnSpc>
            </a:pPr>
            <a:r>
              <a:rPr lang="en-US" sz="2700">
                <a:solidFill>
                  <a:srgbClr val="023276"/>
                </a:solidFill>
                <a:latin typeface="Canva Sans"/>
              </a:rPr>
              <a:t>                     currentCA &lt;- newGrid.grid[row][col].ca //the selected CA</a:t>
            </a:r>
          </a:p>
          <a:p>
            <a:pPr>
              <a:lnSpc>
                <a:spcPts val="3780"/>
              </a:lnSpc>
            </a:pPr>
            <a:r>
              <a:rPr lang="en-US" sz="2700">
                <a:solidFill>
                  <a:srgbClr val="023276"/>
                </a:solidFill>
                <a:latin typeface="Canva Sans"/>
              </a:rPr>
              <a:t>                     neighbors &lt;- getNeighbors(row, col)</a:t>
            </a:r>
          </a:p>
          <a:p>
            <a:pPr>
              <a:lnSpc>
                <a:spcPts val="3780"/>
              </a:lnSpc>
            </a:pPr>
            <a:r>
              <a:rPr lang="en-US" sz="2700">
                <a:solidFill>
                  <a:srgbClr val="023276"/>
                </a:solidFill>
                <a:latin typeface="Canva Sans"/>
              </a:rPr>
              <a:t>                     *randomly choose a second host h ′′ at a different site in the same neighborhood</a:t>
            </a:r>
          </a:p>
          <a:p>
            <a:pPr>
              <a:lnSpc>
                <a:spcPts val="3780"/>
              </a:lnSpc>
            </a:pPr>
            <a:r>
              <a:rPr lang="en-US" sz="2700">
                <a:solidFill>
                  <a:srgbClr val="023276"/>
                </a:solidFill>
                <a:latin typeface="Canva Sans"/>
              </a:rPr>
              <a:t>                     index &lt;- Math.random()*neighbors.size</a:t>
            </a:r>
          </a:p>
          <a:p>
            <a:pPr>
              <a:lnSpc>
                <a:spcPts val="3780"/>
              </a:lnSpc>
            </a:pPr>
            <a:r>
              <a:rPr lang="en-US" sz="2700">
                <a:solidFill>
                  <a:srgbClr val="023276"/>
                </a:solidFill>
                <a:latin typeface="Canva Sans"/>
              </a:rPr>
              <a:t>                     otherCA &lt;- neighbors[index].ca</a:t>
            </a:r>
          </a:p>
          <a:p>
            <a:pPr>
              <a:lnSpc>
                <a:spcPts val="3780"/>
              </a:lnSpc>
            </a:pPr>
            <a:r>
              <a:rPr lang="en-US" sz="2700">
                <a:solidFill>
                  <a:srgbClr val="023276"/>
                </a:solidFill>
                <a:latin typeface="Canva Sans"/>
              </a:rPr>
              <a:t>                     newGrid[row][col].ca &lt;- currentCA.</a:t>
            </a:r>
            <a:r>
              <a:rPr lang="en-US" sz="2700">
                <a:solidFill>
                  <a:srgbClr val="D65E3E"/>
                </a:solidFill>
                <a:latin typeface="Canva Sans"/>
              </a:rPr>
              <a:t>crossover</a:t>
            </a:r>
            <a:r>
              <a:rPr lang="en-US" sz="2700">
                <a:solidFill>
                  <a:srgbClr val="023276"/>
                </a:solidFill>
                <a:latin typeface="Canva Sans"/>
              </a:rPr>
              <a:t>(otherCA)</a:t>
            </a:r>
          </a:p>
          <a:p>
            <a:pPr>
              <a:lnSpc>
                <a:spcPts val="3780"/>
              </a:lnSpc>
            </a:pPr>
            <a:r>
              <a:rPr lang="en-US" sz="2700">
                <a:solidFill>
                  <a:srgbClr val="023276"/>
                </a:solidFill>
                <a:latin typeface="Canva Sans"/>
              </a:rPr>
              <a:t>             </a:t>
            </a:r>
          </a:p>
          <a:p>
            <a:pPr>
              <a:lnSpc>
                <a:spcPts val="3780"/>
              </a:lnSpc>
            </a:pPr>
            <a:r>
              <a:rPr lang="en-US" sz="2700">
                <a:solidFill>
                  <a:srgbClr val="023276"/>
                </a:solidFill>
                <a:latin typeface="Canva Sans"/>
              </a:rPr>
              <a:t>         retourner newGrid</a:t>
            </a:r>
          </a:p>
          <a:p>
            <a:pPr>
              <a:lnSpc>
                <a:spcPts val="3780"/>
              </a:lnSpc>
            </a:pPr>
          </a:p>
        </p:txBody>
      </p:sp>
      <p:pic>
        <p:nvPicPr>
          <p:cNvPr name="Picture 6" id="6"/>
          <p:cNvPicPr>
            <a:picLocks noChangeAspect="true"/>
          </p:cNvPicPr>
          <p:nvPr/>
        </p:nvPicPr>
        <p:blipFill>
          <a:blip r:embed="rId5"/>
          <a:srcRect l="0" t="0" r="0" b="0"/>
          <a:stretch>
            <a:fillRect/>
          </a:stretch>
        </p:blipFill>
        <p:spPr>
          <a:xfrm flipH="false" flipV="false" rot="0">
            <a:off x="12418569" y="6198291"/>
            <a:ext cx="4470440" cy="272673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694835" y="1095375"/>
            <a:ext cx="12559403" cy="1024509"/>
          </a:xfrm>
          <a:prstGeom prst="rect">
            <a:avLst/>
          </a:prstGeom>
        </p:spPr>
        <p:txBody>
          <a:bodyPr anchor="t" rtlCol="false" tIns="0" lIns="0" bIns="0" rIns="0">
            <a:spAutoFit/>
          </a:bodyPr>
          <a:lstStyle/>
          <a:p>
            <a:pPr algn="ctr">
              <a:lnSpc>
                <a:spcPts val="7847"/>
              </a:lnSpc>
            </a:pPr>
            <a:r>
              <a:rPr lang="en-US" sz="7199" spc="446">
                <a:solidFill>
                  <a:srgbClr val="023276"/>
                </a:solidFill>
                <a:latin typeface="Calistoga"/>
              </a:rPr>
              <a:t>4. MUTATION OF HOSTS: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65037" y="-2157293"/>
            <a:ext cx="6155283" cy="4879461"/>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2544142" y="-2157293"/>
            <a:ext cx="6155283" cy="4879461"/>
          </a:xfrm>
          <a:prstGeom prst="rect">
            <a:avLst/>
          </a:prstGeom>
        </p:spPr>
      </p:pic>
      <p:grpSp>
        <p:nvGrpSpPr>
          <p:cNvPr name="Group 6" id="6"/>
          <p:cNvGrpSpPr/>
          <p:nvPr/>
        </p:nvGrpSpPr>
        <p:grpSpPr>
          <a:xfrm rot="0">
            <a:off x="2963467" y="4874937"/>
            <a:ext cx="1811850" cy="621268"/>
            <a:chOff x="0" y="0"/>
            <a:chExt cx="1950583" cy="668839"/>
          </a:xfrm>
        </p:grpSpPr>
        <p:sp>
          <p:nvSpPr>
            <p:cNvPr name="Freeform 7" id="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grpSp>
        <p:nvGrpSpPr>
          <p:cNvPr name="Group 8" id="8"/>
          <p:cNvGrpSpPr/>
          <p:nvPr/>
        </p:nvGrpSpPr>
        <p:grpSpPr>
          <a:xfrm rot="0">
            <a:off x="4908010" y="4874937"/>
            <a:ext cx="1811850" cy="621268"/>
            <a:chOff x="0" y="0"/>
            <a:chExt cx="1950583" cy="668839"/>
          </a:xfrm>
        </p:grpSpPr>
        <p:sp>
          <p:nvSpPr>
            <p:cNvPr name="Freeform 9" id="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DB3CE"/>
            </a:solidFill>
          </p:spPr>
        </p:sp>
      </p:grpSp>
      <p:grpSp>
        <p:nvGrpSpPr>
          <p:cNvPr name="Group 10" id="10"/>
          <p:cNvGrpSpPr/>
          <p:nvPr/>
        </p:nvGrpSpPr>
        <p:grpSpPr>
          <a:xfrm rot="0">
            <a:off x="6852076" y="4874937"/>
            <a:ext cx="1811850" cy="621268"/>
            <a:chOff x="0" y="0"/>
            <a:chExt cx="1950583" cy="668839"/>
          </a:xfrm>
        </p:grpSpPr>
        <p:sp>
          <p:nvSpPr>
            <p:cNvPr name="Freeform 11" id="1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12" id="12"/>
          <p:cNvGrpSpPr/>
          <p:nvPr/>
        </p:nvGrpSpPr>
        <p:grpSpPr>
          <a:xfrm rot="0">
            <a:off x="9285147" y="4874937"/>
            <a:ext cx="1811850" cy="621268"/>
            <a:chOff x="0" y="0"/>
            <a:chExt cx="1950583" cy="668839"/>
          </a:xfrm>
        </p:grpSpPr>
        <p:sp>
          <p:nvSpPr>
            <p:cNvPr name="Freeform 13" id="1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14" id="14"/>
          <p:cNvGrpSpPr/>
          <p:nvPr/>
        </p:nvGrpSpPr>
        <p:grpSpPr>
          <a:xfrm rot="0">
            <a:off x="11229690" y="4874937"/>
            <a:ext cx="1811850" cy="621268"/>
            <a:chOff x="0" y="0"/>
            <a:chExt cx="1950583" cy="668839"/>
          </a:xfrm>
        </p:grpSpPr>
        <p:sp>
          <p:nvSpPr>
            <p:cNvPr name="Freeform 15" id="15"/>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ABC54"/>
            </a:solidFill>
          </p:spPr>
        </p:sp>
      </p:grpSp>
      <p:grpSp>
        <p:nvGrpSpPr>
          <p:cNvPr name="Group 16" id="16"/>
          <p:cNvGrpSpPr/>
          <p:nvPr/>
        </p:nvGrpSpPr>
        <p:grpSpPr>
          <a:xfrm rot="0">
            <a:off x="13173756" y="4874937"/>
            <a:ext cx="1811850" cy="621268"/>
            <a:chOff x="0" y="0"/>
            <a:chExt cx="1950583" cy="668839"/>
          </a:xfrm>
        </p:grpSpPr>
        <p:sp>
          <p:nvSpPr>
            <p:cNvPr name="Freeform 17" id="1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7256"/>
            </a:solidFill>
          </p:spPr>
        </p:sp>
      </p:grpSp>
      <p:grpSp>
        <p:nvGrpSpPr>
          <p:cNvPr name="Group 18" id="18"/>
          <p:cNvGrpSpPr/>
          <p:nvPr/>
        </p:nvGrpSpPr>
        <p:grpSpPr>
          <a:xfrm rot="0">
            <a:off x="2963467" y="7634291"/>
            <a:ext cx="1811850" cy="621268"/>
            <a:chOff x="0" y="0"/>
            <a:chExt cx="1950583" cy="668839"/>
          </a:xfrm>
        </p:grpSpPr>
        <p:sp>
          <p:nvSpPr>
            <p:cNvPr name="Freeform 19" id="1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A946"/>
            </a:solidFill>
          </p:spPr>
        </p:sp>
      </p:grpSp>
      <p:grpSp>
        <p:nvGrpSpPr>
          <p:cNvPr name="Group 20" id="20"/>
          <p:cNvGrpSpPr/>
          <p:nvPr/>
        </p:nvGrpSpPr>
        <p:grpSpPr>
          <a:xfrm rot="0">
            <a:off x="4908010" y="7634291"/>
            <a:ext cx="1811850" cy="621268"/>
            <a:chOff x="0" y="0"/>
            <a:chExt cx="1950583" cy="668839"/>
          </a:xfrm>
        </p:grpSpPr>
        <p:sp>
          <p:nvSpPr>
            <p:cNvPr name="Freeform 21" id="21"/>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DB3CE"/>
            </a:solidFill>
          </p:spPr>
        </p:sp>
      </p:grpSp>
      <p:grpSp>
        <p:nvGrpSpPr>
          <p:cNvPr name="Group 22" id="22"/>
          <p:cNvGrpSpPr/>
          <p:nvPr/>
        </p:nvGrpSpPr>
        <p:grpSpPr>
          <a:xfrm rot="0">
            <a:off x="6852076" y="7634291"/>
            <a:ext cx="1811850" cy="621268"/>
            <a:chOff x="0" y="0"/>
            <a:chExt cx="1950583" cy="668839"/>
          </a:xfrm>
        </p:grpSpPr>
        <p:sp>
          <p:nvSpPr>
            <p:cNvPr name="Freeform 23" id="23"/>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E8561"/>
            </a:solidFill>
          </p:spPr>
        </p:sp>
      </p:grpSp>
      <p:grpSp>
        <p:nvGrpSpPr>
          <p:cNvPr name="Group 24" id="24"/>
          <p:cNvGrpSpPr/>
          <p:nvPr/>
        </p:nvGrpSpPr>
        <p:grpSpPr>
          <a:xfrm rot="0">
            <a:off x="9285147" y="7634291"/>
            <a:ext cx="1811850" cy="621268"/>
            <a:chOff x="0" y="0"/>
            <a:chExt cx="1950583" cy="668839"/>
          </a:xfrm>
        </p:grpSpPr>
        <p:sp>
          <p:nvSpPr>
            <p:cNvPr name="Freeform 25" id="25"/>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45ADC9"/>
            </a:solidFill>
          </p:spPr>
        </p:sp>
      </p:grpSp>
      <p:grpSp>
        <p:nvGrpSpPr>
          <p:cNvPr name="Group 26" id="26"/>
          <p:cNvGrpSpPr/>
          <p:nvPr/>
        </p:nvGrpSpPr>
        <p:grpSpPr>
          <a:xfrm rot="0">
            <a:off x="11229690" y="7634291"/>
            <a:ext cx="1811850" cy="621268"/>
            <a:chOff x="0" y="0"/>
            <a:chExt cx="1950583" cy="668839"/>
          </a:xfrm>
        </p:grpSpPr>
        <p:sp>
          <p:nvSpPr>
            <p:cNvPr name="Freeform 27" id="27"/>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EABC54"/>
            </a:solidFill>
          </p:spPr>
        </p:sp>
      </p:grpSp>
      <p:grpSp>
        <p:nvGrpSpPr>
          <p:cNvPr name="Group 28" id="28"/>
          <p:cNvGrpSpPr/>
          <p:nvPr/>
        </p:nvGrpSpPr>
        <p:grpSpPr>
          <a:xfrm rot="0">
            <a:off x="13173756" y="7634291"/>
            <a:ext cx="1811850" cy="621268"/>
            <a:chOff x="0" y="0"/>
            <a:chExt cx="1950583" cy="668839"/>
          </a:xfrm>
        </p:grpSpPr>
        <p:sp>
          <p:nvSpPr>
            <p:cNvPr name="Freeform 29" id="29"/>
            <p:cNvSpPr/>
            <p:nvPr/>
          </p:nvSpPr>
          <p:spPr>
            <a:xfrm>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B7256"/>
            </a:solidFill>
          </p:spPr>
        </p:sp>
      </p:grpSp>
      <p:pic>
        <p:nvPicPr>
          <p:cNvPr name="Picture 30" id="3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428588" y="6328588"/>
            <a:ext cx="919067" cy="473320"/>
          </a:xfrm>
          <a:prstGeom prst="rect">
            <a:avLst/>
          </a:prstGeom>
        </p:spPr>
      </p:pic>
      <p:pic>
        <p:nvPicPr>
          <p:cNvPr name="Picture 31" id="3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5361879" y="6328588"/>
            <a:ext cx="919067" cy="473320"/>
          </a:xfrm>
          <a:prstGeom prst="rect">
            <a:avLst/>
          </a:prstGeom>
        </p:spPr>
      </p:pic>
      <p:pic>
        <p:nvPicPr>
          <p:cNvPr name="Picture 32" id="3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1722082" y="6328588"/>
            <a:ext cx="919067" cy="473320"/>
          </a:xfrm>
          <a:prstGeom prst="rect">
            <a:avLst/>
          </a:prstGeom>
        </p:spPr>
      </p:pic>
      <p:pic>
        <p:nvPicPr>
          <p:cNvPr name="Picture 33" id="3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3601417" y="6328588"/>
            <a:ext cx="919067" cy="473320"/>
          </a:xfrm>
          <a:prstGeom prst="rect">
            <a:avLst/>
          </a:prstGeom>
        </p:spPr>
      </p:pic>
      <p:sp>
        <p:nvSpPr>
          <p:cNvPr name="TextBox 34" id="34"/>
          <p:cNvSpPr txBox="true"/>
          <p:nvPr/>
        </p:nvSpPr>
        <p:spPr>
          <a:xfrm rot="0">
            <a:off x="13321377"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a:t>
            </a:r>
          </a:p>
        </p:txBody>
      </p:sp>
      <p:sp>
        <p:nvSpPr>
          <p:cNvPr name="TextBox 35" id="35"/>
          <p:cNvSpPr txBox="true"/>
          <p:nvPr/>
        </p:nvSpPr>
        <p:spPr>
          <a:xfrm rot="0">
            <a:off x="11378973"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Bitn-1</a:t>
            </a:r>
          </a:p>
        </p:txBody>
      </p:sp>
      <p:sp>
        <p:nvSpPr>
          <p:cNvPr name="TextBox 36" id="36"/>
          <p:cNvSpPr txBox="true"/>
          <p:nvPr/>
        </p:nvSpPr>
        <p:spPr>
          <a:xfrm rot="0">
            <a:off x="3112989"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Bit1</a:t>
            </a:r>
          </a:p>
        </p:txBody>
      </p:sp>
      <p:sp>
        <p:nvSpPr>
          <p:cNvPr name="TextBox 37" id="37"/>
          <p:cNvSpPr txBox="true"/>
          <p:nvPr/>
        </p:nvSpPr>
        <p:spPr>
          <a:xfrm rot="0">
            <a:off x="5057532"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Bit2</a:t>
            </a:r>
          </a:p>
        </p:txBody>
      </p:sp>
      <p:sp>
        <p:nvSpPr>
          <p:cNvPr name="TextBox 38" id="38"/>
          <p:cNvSpPr txBox="true"/>
          <p:nvPr/>
        </p:nvSpPr>
        <p:spPr>
          <a:xfrm rot="0">
            <a:off x="7001598"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Bit3</a:t>
            </a:r>
          </a:p>
        </p:txBody>
      </p:sp>
      <p:sp>
        <p:nvSpPr>
          <p:cNvPr name="TextBox 39" id="39"/>
          <p:cNvSpPr txBox="true"/>
          <p:nvPr/>
        </p:nvSpPr>
        <p:spPr>
          <a:xfrm rot="0">
            <a:off x="9437048" y="4942170"/>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Bitn-2</a:t>
            </a:r>
          </a:p>
        </p:txBody>
      </p:sp>
      <p:sp>
        <p:nvSpPr>
          <p:cNvPr name="TextBox 40" id="40"/>
          <p:cNvSpPr txBox="true"/>
          <p:nvPr/>
        </p:nvSpPr>
        <p:spPr>
          <a:xfrm rot="0">
            <a:off x="1405568" y="2804328"/>
            <a:ext cx="15476864" cy="1085850"/>
          </a:xfrm>
          <a:prstGeom prst="rect">
            <a:avLst/>
          </a:prstGeom>
        </p:spPr>
        <p:txBody>
          <a:bodyPr anchor="t" rtlCol="false" tIns="0" lIns="0" bIns="0" rIns="0">
            <a:spAutoFit/>
          </a:bodyPr>
          <a:lstStyle/>
          <a:p>
            <a:pPr>
              <a:lnSpc>
                <a:spcPts val="4200"/>
              </a:lnSpc>
            </a:pPr>
            <a:r>
              <a:rPr lang="en-US" sz="3000">
                <a:solidFill>
                  <a:srgbClr val="023276"/>
                </a:solidFill>
                <a:latin typeface="Canva Sans"/>
              </a:rPr>
              <a:t>Apply mutation to all hosts,  according to the </a:t>
            </a:r>
            <a:r>
              <a:rPr lang="en-US" sz="3000">
                <a:solidFill>
                  <a:srgbClr val="D65E3E"/>
                </a:solidFill>
                <a:latin typeface="Canva Sans"/>
              </a:rPr>
              <a:t>host mutation probability</a:t>
            </a:r>
            <a:r>
              <a:rPr lang="en-US" sz="3000">
                <a:solidFill>
                  <a:srgbClr val="023276"/>
                </a:solidFill>
                <a:latin typeface="Canva Sans"/>
              </a:rPr>
              <a:t>. In the cellular-automaton task, choose </a:t>
            </a:r>
            <a:r>
              <a:rPr lang="en-US" sz="3000">
                <a:solidFill>
                  <a:srgbClr val="DB7256"/>
                </a:solidFill>
                <a:latin typeface="Canva Sans"/>
              </a:rPr>
              <a:t>one or more bits</a:t>
            </a:r>
            <a:r>
              <a:rPr lang="en-US" sz="3000">
                <a:solidFill>
                  <a:srgbClr val="023276"/>
                </a:solidFill>
                <a:latin typeface="Canva Sans"/>
              </a:rPr>
              <a:t> and flip their values.</a:t>
            </a:r>
          </a:p>
        </p:txBody>
      </p:sp>
      <p:sp>
        <p:nvSpPr>
          <p:cNvPr name="TextBox 41" id="41"/>
          <p:cNvSpPr txBox="true"/>
          <p:nvPr/>
        </p:nvSpPr>
        <p:spPr>
          <a:xfrm rot="0">
            <a:off x="8514404" y="4942170"/>
            <a:ext cx="757461"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a:t>
            </a:r>
          </a:p>
        </p:txBody>
      </p:sp>
      <p:sp>
        <p:nvSpPr>
          <p:cNvPr name="TextBox 42" id="42"/>
          <p:cNvSpPr txBox="true"/>
          <p:nvPr/>
        </p:nvSpPr>
        <p:spPr>
          <a:xfrm rot="0">
            <a:off x="13321377"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a:t>
            </a:r>
          </a:p>
        </p:txBody>
      </p:sp>
      <p:sp>
        <p:nvSpPr>
          <p:cNvPr name="TextBox 43" id="43"/>
          <p:cNvSpPr txBox="true"/>
          <p:nvPr/>
        </p:nvSpPr>
        <p:spPr>
          <a:xfrm rot="0">
            <a:off x="11378973"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Bitn-1</a:t>
            </a:r>
          </a:p>
        </p:txBody>
      </p:sp>
      <p:sp>
        <p:nvSpPr>
          <p:cNvPr name="TextBox 44" id="44"/>
          <p:cNvSpPr txBox="true"/>
          <p:nvPr/>
        </p:nvSpPr>
        <p:spPr>
          <a:xfrm rot="0">
            <a:off x="3112989"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Bit1</a:t>
            </a:r>
          </a:p>
        </p:txBody>
      </p:sp>
      <p:sp>
        <p:nvSpPr>
          <p:cNvPr name="TextBox 45" id="45"/>
          <p:cNvSpPr txBox="true"/>
          <p:nvPr/>
        </p:nvSpPr>
        <p:spPr>
          <a:xfrm rot="0">
            <a:off x="5057532"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Bit2</a:t>
            </a:r>
          </a:p>
        </p:txBody>
      </p:sp>
      <p:sp>
        <p:nvSpPr>
          <p:cNvPr name="TextBox 46" id="46"/>
          <p:cNvSpPr txBox="true"/>
          <p:nvPr/>
        </p:nvSpPr>
        <p:spPr>
          <a:xfrm rot="0">
            <a:off x="7001598"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Bit3</a:t>
            </a:r>
          </a:p>
        </p:txBody>
      </p:sp>
      <p:sp>
        <p:nvSpPr>
          <p:cNvPr name="TextBox 47" id="47"/>
          <p:cNvSpPr txBox="true"/>
          <p:nvPr/>
        </p:nvSpPr>
        <p:spPr>
          <a:xfrm rot="0">
            <a:off x="9437048" y="7701524"/>
            <a:ext cx="1512806"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Bitn-2</a:t>
            </a:r>
          </a:p>
        </p:txBody>
      </p:sp>
      <p:sp>
        <p:nvSpPr>
          <p:cNvPr name="TextBox 48" id="48"/>
          <p:cNvSpPr txBox="true"/>
          <p:nvPr/>
        </p:nvSpPr>
        <p:spPr>
          <a:xfrm rot="0">
            <a:off x="8514404" y="7701524"/>
            <a:ext cx="757461" cy="420126"/>
          </a:xfrm>
          <a:prstGeom prst="rect">
            <a:avLst/>
          </a:prstGeom>
        </p:spPr>
        <p:txBody>
          <a:bodyPr anchor="t" rtlCol="false" tIns="0" lIns="0" bIns="0" rIns="0">
            <a:spAutoFit/>
          </a:bodyPr>
          <a:lstStyle/>
          <a:p>
            <a:pPr algn="ctr">
              <a:lnSpc>
                <a:spcPts val="3275"/>
              </a:lnSpc>
            </a:pPr>
            <a:r>
              <a:rPr lang="en-US" sz="2339">
                <a:solidFill>
                  <a:srgbClr val="023276"/>
                </a:solidFill>
                <a:latin typeface="Canva Sans"/>
              </a:rPr>
              <a:t>....</a:t>
            </a:r>
          </a:p>
        </p:txBody>
      </p:sp>
      <p:sp>
        <p:nvSpPr>
          <p:cNvPr name="TextBox 49" id="49"/>
          <p:cNvSpPr txBox="true"/>
          <p:nvPr/>
        </p:nvSpPr>
        <p:spPr>
          <a:xfrm rot="0">
            <a:off x="6908810" y="6064527"/>
            <a:ext cx="4470380" cy="960254"/>
          </a:xfrm>
          <a:prstGeom prst="rect">
            <a:avLst/>
          </a:prstGeom>
        </p:spPr>
        <p:txBody>
          <a:bodyPr anchor="t" rtlCol="false" tIns="0" lIns="0" bIns="0" rIns="0">
            <a:spAutoFit/>
          </a:bodyPr>
          <a:lstStyle/>
          <a:p>
            <a:pPr>
              <a:lnSpc>
                <a:spcPts val="3772"/>
              </a:lnSpc>
            </a:pPr>
            <a:r>
              <a:rPr lang="en-US" sz="2694">
                <a:solidFill>
                  <a:srgbClr val="023276"/>
                </a:solidFill>
                <a:latin typeface="Canva Sans"/>
              </a:rPr>
              <a:t>if Math.random() &lt; PROB</a:t>
            </a:r>
          </a:p>
          <a:p>
            <a:pPr>
              <a:lnSpc>
                <a:spcPts val="3772"/>
              </a:lnSpc>
              <a:spcBef>
                <a:spcPct val="0"/>
              </a:spcBef>
            </a:pPr>
            <a:r>
              <a:rPr lang="en-US" sz="2694">
                <a:solidFill>
                  <a:srgbClr val="023276"/>
                </a:solidFill>
                <a:latin typeface="Canva Sans"/>
              </a:rPr>
              <a:t>         Bit&lt;-! Bit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71063">
            <a:off x="-1957123" y="4745152"/>
            <a:ext cx="7210568" cy="4090359"/>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71063">
            <a:off x="13654016" y="1157097"/>
            <a:ext cx="7210568" cy="4090359"/>
          </a:xfrm>
          <a:prstGeom prst="rect">
            <a:avLst/>
          </a:prstGeom>
        </p:spPr>
      </p:pic>
      <p:sp>
        <p:nvSpPr>
          <p:cNvPr name="TextBox 5" id="5"/>
          <p:cNvSpPr txBox="true"/>
          <p:nvPr/>
        </p:nvSpPr>
        <p:spPr>
          <a:xfrm rot="0">
            <a:off x="-494299" y="4087260"/>
            <a:ext cx="12553091" cy="1325626"/>
          </a:xfrm>
          <a:prstGeom prst="rect">
            <a:avLst/>
          </a:prstGeom>
        </p:spPr>
        <p:txBody>
          <a:bodyPr anchor="t" rtlCol="false" tIns="0" lIns="0" bIns="0" rIns="0">
            <a:spAutoFit/>
          </a:bodyPr>
          <a:lstStyle/>
          <a:p>
            <a:pPr algn="ctr">
              <a:lnSpc>
                <a:spcPts val="10471"/>
              </a:lnSpc>
            </a:pPr>
            <a:r>
              <a:rPr lang="en-US" sz="8799" spc="774">
                <a:solidFill>
                  <a:srgbClr val="023276"/>
                </a:solidFill>
                <a:latin typeface="Calistoga"/>
              </a:rPr>
              <a:t>Plan</a:t>
            </a:r>
          </a:p>
        </p:txBody>
      </p:sp>
      <p:grpSp>
        <p:nvGrpSpPr>
          <p:cNvPr name="Group 6" id="6"/>
          <p:cNvGrpSpPr/>
          <p:nvPr/>
        </p:nvGrpSpPr>
        <p:grpSpPr>
          <a:xfrm rot="0">
            <a:off x="-5060646" y="-2061370"/>
            <a:ext cx="14409741" cy="14409741"/>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59C0E4"/>
              </a:solidFill>
            </a:ln>
          </p:spPr>
        </p:sp>
        <p:sp>
          <p:nvSpPr>
            <p:cNvPr name="TextBox 8" id="8"/>
            <p:cNvSpPr txBox="true"/>
            <p:nvPr/>
          </p:nvSpPr>
          <p:spPr>
            <a:xfrm>
              <a:off x="76200" y="-142875"/>
              <a:ext cx="660400" cy="879475"/>
            </a:xfrm>
            <a:prstGeom prst="rect">
              <a:avLst/>
            </a:prstGeom>
          </p:spPr>
          <p:txBody>
            <a:bodyPr anchor="ctr" rtlCol="false" tIns="50784" lIns="50784" bIns="50784" rIns="50784"/>
            <a:lstStyle/>
            <a:p>
              <a:pPr algn="ctr">
                <a:lnSpc>
                  <a:spcPts val="16097"/>
                </a:lnSpc>
                <a:spcBef>
                  <a:spcPct val="0"/>
                </a:spcBef>
              </a:pPr>
            </a:p>
          </p:txBody>
        </p:sp>
      </p:grpSp>
      <p:grpSp>
        <p:nvGrpSpPr>
          <p:cNvPr name="Group 9" id="9"/>
          <p:cNvGrpSpPr/>
          <p:nvPr/>
        </p:nvGrpSpPr>
        <p:grpSpPr>
          <a:xfrm rot="0">
            <a:off x="7893962" y="8176602"/>
            <a:ext cx="1064361" cy="1064361"/>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D6B1"/>
            </a:solidFill>
            <a:ln w="19050">
              <a:solidFill>
                <a:srgbClr val="000000"/>
              </a:solidFill>
            </a:ln>
          </p:spPr>
        </p:sp>
        <p:sp>
          <p:nvSpPr>
            <p:cNvPr name="TextBox 11" id="11"/>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12" id="12"/>
          <p:cNvGrpSpPr/>
          <p:nvPr/>
        </p:nvGrpSpPr>
        <p:grpSpPr>
          <a:xfrm rot="0">
            <a:off x="8559523" y="6393961"/>
            <a:ext cx="1064361" cy="1064361"/>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A188"/>
            </a:solidFill>
            <a:ln w="19050">
              <a:solidFill>
                <a:srgbClr val="FFFFFF"/>
              </a:solidFill>
            </a:ln>
          </p:spPr>
        </p:sp>
        <p:sp>
          <p:nvSpPr>
            <p:cNvPr name="TextBox 14" id="14"/>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15" id="15"/>
          <p:cNvGrpSpPr/>
          <p:nvPr/>
        </p:nvGrpSpPr>
        <p:grpSpPr>
          <a:xfrm rot="0">
            <a:off x="8826285" y="4611319"/>
            <a:ext cx="1064361" cy="1064361"/>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7CDC2"/>
            </a:solidFill>
            <a:ln w="19050">
              <a:solidFill>
                <a:srgbClr val="000000"/>
              </a:solidFill>
            </a:ln>
          </p:spPr>
        </p:sp>
        <p:sp>
          <p:nvSpPr>
            <p:cNvPr name="TextBox 17" id="17"/>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18" id="18"/>
          <p:cNvGrpSpPr/>
          <p:nvPr/>
        </p:nvGrpSpPr>
        <p:grpSpPr>
          <a:xfrm rot="0">
            <a:off x="8426142" y="2693320"/>
            <a:ext cx="1279640" cy="1279640"/>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B2CF"/>
            </a:solidFill>
            <a:ln w="19050">
              <a:solidFill>
                <a:srgbClr val="000000"/>
              </a:solidFill>
            </a:ln>
          </p:spPr>
        </p:sp>
        <p:sp>
          <p:nvSpPr>
            <p:cNvPr name="TextBox 20" id="20"/>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21" id="21"/>
          <p:cNvGrpSpPr/>
          <p:nvPr/>
        </p:nvGrpSpPr>
        <p:grpSpPr>
          <a:xfrm rot="0">
            <a:off x="7678663" y="830737"/>
            <a:ext cx="1413041" cy="1413041"/>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ABC54"/>
            </a:solidFill>
            <a:ln w="19050">
              <a:solidFill>
                <a:srgbClr val="FFFFFF"/>
              </a:solidFill>
            </a:ln>
          </p:spPr>
        </p:sp>
        <p:sp>
          <p:nvSpPr>
            <p:cNvPr name="TextBox 23" id="23"/>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pic>
        <p:nvPicPr>
          <p:cNvPr name="Picture 24" id="2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209711" y="8391350"/>
            <a:ext cx="432863" cy="634866"/>
          </a:xfrm>
          <a:prstGeom prst="rect">
            <a:avLst/>
          </a:prstGeom>
        </p:spPr>
      </p:pic>
      <p:pic>
        <p:nvPicPr>
          <p:cNvPr name="Picture 25" id="2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742547" y="6658877"/>
            <a:ext cx="698315" cy="534528"/>
          </a:xfrm>
          <a:prstGeom prst="rect">
            <a:avLst/>
          </a:prstGeom>
        </p:spPr>
      </p:pic>
      <p:pic>
        <p:nvPicPr>
          <p:cNvPr name="Picture 26" id="2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039195" y="4824229"/>
            <a:ext cx="638542" cy="638542"/>
          </a:xfrm>
          <a:prstGeom prst="rect">
            <a:avLst/>
          </a:prstGeom>
        </p:spPr>
      </p:pic>
      <p:grpSp>
        <p:nvGrpSpPr>
          <p:cNvPr name="Group 27" id="27"/>
          <p:cNvGrpSpPr/>
          <p:nvPr/>
        </p:nvGrpSpPr>
        <p:grpSpPr>
          <a:xfrm rot="0">
            <a:off x="9520890" y="693510"/>
            <a:ext cx="4611423" cy="1399709"/>
            <a:chOff x="0" y="0"/>
            <a:chExt cx="955404" cy="289995"/>
          </a:xfrm>
        </p:grpSpPr>
        <p:sp>
          <p:nvSpPr>
            <p:cNvPr name="Freeform 28" id="28"/>
            <p:cNvSpPr/>
            <p:nvPr/>
          </p:nvSpPr>
          <p:spPr>
            <a:xfrm>
              <a:off x="0" y="0"/>
              <a:ext cx="955404" cy="289995"/>
            </a:xfrm>
            <a:custGeom>
              <a:avLst/>
              <a:gdLst/>
              <a:ahLst/>
              <a:cxnLst/>
              <a:rect r="r" b="b" t="t" l="l"/>
              <a:pathLst>
                <a:path h="289995" w="955404">
                  <a:moveTo>
                    <a:pt x="26862" y="0"/>
                  </a:moveTo>
                  <a:lnTo>
                    <a:pt x="928542" y="0"/>
                  </a:lnTo>
                  <a:cubicBezTo>
                    <a:pt x="943377" y="0"/>
                    <a:pt x="955404" y="12026"/>
                    <a:pt x="955404" y="26862"/>
                  </a:cubicBezTo>
                  <a:lnTo>
                    <a:pt x="955404" y="263133"/>
                  </a:lnTo>
                  <a:cubicBezTo>
                    <a:pt x="955404" y="270257"/>
                    <a:pt x="952574" y="277089"/>
                    <a:pt x="947536" y="282127"/>
                  </a:cubicBezTo>
                  <a:cubicBezTo>
                    <a:pt x="942499" y="287165"/>
                    <a:pt x="935666" y="289995"/>
                    <a:pt x="928542" y="289995"/>
                  </a:cubicBezTo>
                  <a:lnTo>
                    <a:pt x="26862" y="289995"/>
                  </a:lnTo>
                  <a:cubicBezTo>
                    <a:pt x="12026" y="289995"/>
                    <a:pt x="0" y="277968"/>
                    <a:pt x="0" y="263133"/>
                  </a:cubicBezTo>
                  <a:lnTo>
                    <a:pt x="0" y="26862"/>
                  </a:lnTo>
                  <a:cubicBezTo>
                    <a:pt x="0" y="19738"/>
                    <a:pt x="2830" y="12905"/>
                    <a:pt x="7868" y="7868"/>
                  </a:cubicBezTo>
                  <a:cubicBezTo>
                    <a:pt x="12905" y="2830"/>
                    <a:pt x="19738" y="0"/>
                    <a:pt x="26862" y="0"/>
                  </a:cubicBezTo>
                  <a:close/>
                </a:path>
              </a:pathLst>
            </a:custGeom>
            <a:solidFill>
              <a:srgbClr val="EFD6B1"/>
            </a:solidFill>
          </p:spPr>
        </p:sp>
        <p:sp>
          <p:nvSpPr>
            <p:cNvPr name="TextBox 29" id="29"/>
            <p:cNvSpPr txBox="true"/>
            <p:nvPr/>
          </p:nvSpPr>
          <p:spPr>
            <a:xfrm>
              <a:off x="0" y="-28575"/>
              <a:ext cx="812800" cy="841375"/>
            </a:xfrm>
            <a:prstGeom prst="rect">
              <a:avLst/>
            </a:prstGeom>
          </p:spPr>
          <p:txBody>
            <a:bodyPr anchor="ctr" rtlCol="false" tIns="46102" lIns="46102" bIns="46102" rIns="46102"/>
            <a:lstStyle/>
            <a:p>
              <a:pPr algn="ctr">
                <a:lnSpc>
                  <a:spcPts val="2413"/>
                </a:lnSpc>
                <a:spcBef>
                  <a:spcPct val="0"/>
                </a:spcBef>
              </a:pPr>
            </a:p>
          </p:txBody>
        </p:sp>
      </p:grpSp>
      <p:grpSp>
        <p:nvGrpSpPr>
          <p:cNvPr name="Group 30" id="30"/>
          <p:cNvGrpSpPr/>
          <p:nvPr/>
        </p:nvGrpSpPr>
        <p:grpSpPr>
          <a:xfrm rot="0">
            <a:off x="8385183" y="2626619"/>
            <a:ext cx="1413041" cy="1413041"/>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5A8BF"/>
            </a:solidFill>
            <a:ln w="19050">
              <a:solidFill>
                <a:srgbClr val="FFFFFF"/>
              </a:solidFill>
            </a:ln>
          </p:spPr>
        </p:sp>
        <p:sp>
          <p:nvSpPr>
            <p:cNvPr name="TextBox 32" id="32"/>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33" id="33"/>
          <p:cNvGrpSpPr/>
          <p:nvPr/>
        </p:nvGrpSpPr>
        <p:grpSpPr>
          <a:xfrm rot="0">
            <a:off x="8642574" y="4510290"/>
            <a:ext cx="1413041" cy="1413041"/>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B7256"/>
            </a:solidFill>
            <a:ln w="19050">
              <a:solidFill>
                <a:srgbClr val="FFFFFF"/>
              </a:solidFill>
            </a:ln>
          </p:spPr>
        </p:sp>
        <p:sp>
          <p:nvSpPr>
            <p:cNvPr name="TextBox 35" id="35"/>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36" id="36"/>
          <p:cNvGrpSpPr/>
          <p:nvPr/>
        </p:nvGrpSpPr>
        <p:grpSpPr>
          <a:xfrm rot="0">
            <a:off x="8359442" y="6294806"/>
            <a:ext cx="1413041" cy="1413041"/>
            <a:chOff x="0" y="0"/>
            <a:chExt cx="812800" cy="812800"/>
          </a:xfrm>
        </p:grpSpPr>
        <p:sp>
          <p:nvSpPr>
            <p:cNvPr name="Freeform 37" id="3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ABC54"/>
            </a:solidFill>
            <a:ln w="19050">
              <a:solidFill>
                <a:srgbClr val="FFFFFF"/>
              </a:solidFill>
            </a:ln>
          </p:spPr>
        </p:sp>
        <p:sp>
          <p:nvSpPr>
            <p:cNvPr name="TextBox 38" id="38"/>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grpSp>
        <p:nvGrpSpPr>
          <p:cNvPr name="Group 39" id="39"/>
          <p:cNvGrpSpPr/>
          <p:nvPr/>
        </p:nvGrpSpPr>
        <p:grpSpPr>
          <a:xfrm rot="0">
            <a:off x="7730959" y="8043221"/>
            <a:ext cx="1413041" cy="1413041"/>
            <a:chOff x="0" y="0"/>
            <a:chExt cx="812800" cy="812800"/>
          </a:xfrm>
        </p:grpSpPr>
        <p:sp>
          <p:nvSpPr>
            <p:cNvPr name="Freeform 40" id="4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B3CE"/>
            </a:solidFill>
            <a:ln w="19050">
              <a:solidFill>
                <a:srgbClr val="FFFFFF"/>
              </a:solidFill>
            </a:ln>
          </p:spPr>
        </p:sp>
        <p:sp>
          <p:nvSpPr>
            <p:cNvPr name="TextBox 41" id="41"/>
            <p:cNvSpPr txBox="true"/>
            <p:nvPr/>
          </p:nvSpPr>
          <p:spPr>
            <a:xfrm>
              <a:off x="76200" y="47625"/>
              <a:ext cx="660400" cy="688975"/>
            </a:xfrm>
            <a:prstGeom prst="rect">
              <a:avLst/>
            </a:prstGeom>
          </p:spPr>
          <p:txBody>
            <a:bodyPr anchor="ctr" rtlCol="false" tIns="50784" lIns="50784" bIns="50784" rIns="50784"/>
            <a:lstStyle/>
            <a:p>
              <a:pPr algn="ctr">
                <a:lnSpc>
                  <a:spcPts val="1959"/>
                </a:lnSpc>
              </a:pPr>
            </a:p>
          </p:txBody>
        </p:sp>
      </p:grpSp>
      <p:sp>
        <p:nvSpPr>
          <p:cNvPr name="TextBox 42" id="42"/>
          <p:cNvSpPr txBox="true"/>
          <p:nvPr/>
        </p:nvSpPr>
        <p:spPr>
          <a:xfrm rot="0">
            <a:off x="7717636" y="1243634"/>
            <a:ext cx="1335095" cy="849586"/>
          </a:xfrm>
          <a:prstGeom prst="rect">
            <a:avLst/>
          </a:prstGeom>
        </p:spPr>
        <p:txBody>
          <a:bodyPr anchor="t" rtlCol="false" tIns="0" lIns="0" bIns="0" rIns="0">
            <a:spAutoFit/>
          </a:bodyPr>
          <a:lstStyle/>
          <a:p>
            <a:pPr algn="ctr">
              <a:lnSpc>
                <a:spcPts val="6421"/>
              </a:lnSpc>
            </a:pPr>
            <a:r>
              <a:rPr lang="en-US" sz="6421" spc="655">
                <a:solidFill>
                  <a:srgbClr val="023276"/>
                </a:solidFill>
                <a:latin typeface="Doublebass"/>
              </a:rPr>
              <a:t>01</a:t>
            </a:r>
          </a:p>
        </p:txBody>
      </p:sp>
      <p:sp>
        <p:nvSpPr>
          <p:cNvPr name="TextBox 43" id="43"/>
          <p:cNvSpPr txBox="true"/>
          <p:nvPr/>
        </p:nvSpPr>
        <p:spPr>
          <a:xfrm rot="0">
            <a:off x="8462038" y="3048501"/>
            <a:ext cx="1215699" cy="772059"/>
          </a:xfrm>
          <a:prstGeom prst="rect">
            <a:avLst/>
          </a:prstGeom>
        </p:spPr>
        <p:txBody>
          <a:bodyPr anchor="t" rtlCol="false" tIns="0" lIns="0" bIns="0" rIns="0">
            <a:spAutoFit/>
          </a:bodyPr>
          <a:lstStyle/>
          <a:p>
            <a:pPr algn="ctr">
              <a:lnSpc>
                <a:spcPts val="5847"/>
              </a:lnSpc>
            </a:pPr>
            <a:r>
              <a:rPr lang="en-US" sz="5847" spc="596">
                <a:solidFill>
                  <a:srgbClr val="023276"/>
                </a:solidFill>
                <a:latin typeface="Doublebass"/>
              </a:rPr>
              <a:t>02</a:t>
            </a:r>
          </a:p>
        </p:txBody>
      </p:sp>
      <p:sp>
        <p:nvSpPr>
          <p:cNvPr name="TextBox 44" id="44"/>
          <p:cNvSpPr txBox="true"/>
          <p:nvPr/>
        </p:nvSpPr>
        <p:spPr>
          <a:xfrm rot="0">
            <a:off x="8617710" y="4894935"/>
            <a:ext cx="1462769" cy="933147"/>
          </a:xfrm>
          <a:prstGeom prst="rect">
            <a:avLst/>
          </a:prstGeom>
        </p:spPr>
        <p:txBody>
          <a:bodyPr anchor="t" rtlCol="false" tIns="0" lIns="0" bIns="0" rIns="0">
            <a:spAutoFit/>
          </a:bodyPr>
          <a:lstStyle/>
          <a:p>
            <a:pPr algn="ctr">
              <a:lnSpc>
                <a:spcPts val="7036"/>
              </a:lnSpc>
            </a:pPr>
            <a:r>
              <a:rPr lang="en-US" sz="7036" spc="717">
                <a:solidFill>
                  <a:srgbClr val="023276"/>
                </a:solidFill>
                <a:latin typeface="Doublebass"/>
              </a:rPr>
              <a:t>03</a:t>
            </a:r>
          </a:p>
        </p:txBody>
      </p:sp>
      <p:sp>
        <p:nvSpPr>
          <p:cNvPr name="TextBox 45" id="45"/>
          <p:cNvSpPr txBox="true"/>
          <p:nvPr/>
        </p:nvSpPr>
        <p:spPr>
          <a:xfrm rot="0">
            <a:off x="8470830" y="6685331"/>
            <a:ext cx="1346341" cy="857785"/>
          </a:xfrm>
          <a:prstGeom prst="rect">
            <a:avLst/>
          </a:prstGeom>
        </p:spPr>
        <p:txBody>
          <a:bodyPr anchor="t" rtlCol="false" tIns="0" lIns="0" bIns="0" rIns="0">
            <a:spAutoFit/>
          </a:bodyPr>
          <a:lstStyle/>
          <a:p>
            <a:pPr algn="ctr">
              <a:lnSpc>
                <a:spcPts val="6476"/>
              </a:lnSpc>
            </a:pPr>
            <a:r>
              <a:rPr lang="en-US" sz="6476" spc="660">
                <a:solidFill>
                  <a:srgbClr val="023276"/>
                </a:solidFill>
                <a:latin typeface="Doublebass"/>
              </a:rPr>
              <a:t>04</a:t>
            </a:r>
          </a:p>
        </p:txBody>
      </p:sp>
      <p:sp>
        <p:nvSpPr>
          <p:cNvPr name="TextBox 46" id="46"/>
          <p:cNvSpPr txBox="true"/>
          <p:nvPr/>
        </p:nvSpPr>
        <p:spPr>
          <a:xfrm rot="0">
            <a:off x="7678663" y="8460323"/>
            <a:ext cx="1462769" cy="933147"/>
          </a:xfrm>
          <a:prstGeom prst="rect">
            <a:avLst/>
          </a:prstGeom>
        </p:spPr>
        <p:txBody>
          <a:bodyPr anchor="t" rtlCol="false" tIns="0" lIns="0" bIns="0" rIns="0">
            <a:spAutoFit/>
          </a:bodyPr>
          <a:lstStyle/>
          <a:p>
            <a:pPr algn="ctr">
              <a:lnSpc>
                <a:spcPts val="7036"/>
              </a:lnSpc>
            </a:pPr>
            <a:r>
              <a:rPr lang="en-US" sz="7036" spc="717">
                <a:solidFill>
                  <a:srgbClr val="023276"/>
                </a:solidFill>
                <a:latin typeface="Doublebass"/>
              </a:rPr>
              <a:t>05</a:t>
            </a:r>
          </a:p>
        </p:txBody>
      </p:sp>
      <p:sp>
        <p:nvSpPr>
          <p:cNvPr name="TextBox 47" id="47"/>
          <p:cNvSpPr txBox="true"/>
          <p:nvPr/>
        </p:nvSpPr>
        <p:spPr>
          <a:xfrm rot="0">
            <a:off x="9705782" y="1019175"/>
            <a:ext cx="4426531" cy="637125"/>
          </a:xfrm>
          <a:prstGeom prst="rect">
            <a:avLst/>
          </a:prstGeom>
        </p:spPr>
        <p:txBody>
          <a:bodyPr anchor="t" rtlCol="false" tIns="0" lIns="0" bIns="0" rIns="0">
            <a:spAutoFit/>
          </a:bodyPr>
          <a:lstStyle/>
          <a:p>
            <a:pPr algn="just">
              <a:lnSpc>
                <a:spcPts val="5079"/>
              </a:lnSpc>
            </a:pPr>
            <a:r>
              <a:rPr lang="en-US" sz="4163" spc="228">
                <a:solidFill>
                  <a:srgbClr val="023276"/>
                </a:solidFill>
                <a:latin typeface="Calistoga"/>
              </a:rPr>
              <a:t>INTRODUCTION</a:t>
            </a:r>
          </a:p>
        </p:txBody>
      </p:sp>
      <p:grpSp>
        <p:nvGrpSpPr>
          <p:cNvPr name="Group 48" id="48"/>
          <p:cNvGrpSpPr/>
          <p:nvPr/>
        </p:nvGrpSpPr>
        <p:grpSpPr>
          <a:xfrm rot="0">
            <a:off x="10110729" y="2420851"/>
            <a:ext cx="4611423" cy="1399709"/>
            <a:chOff x="0" y="0"/>
            <a:chExt cx="955404" cy="289995"/>
          </a:xfrm>
        </p:grpSpPr>
        <p:sp>
          <p:nvSpPr>
            <p:cNvPr name="Freeform 49" id="49"/>
            <p:cNvSpPr/>
            <p:nvPr/>
          </p:nvSpPr>
          <p:spPr>
            <a:xfrm>
              <a:off x="0" y="0"/>
              <a:ext cx="955404" cy="289995"/>
            </a:xfrm>
            <a:custGeom>
              <a:avLst/>
              <a:gdLst/>
              <a:ahLst/>
              <a:cxnLst/>
              <a:rect r="r" b="b" t="t" l="l"/>
              <a:pathLst>
                <a:path h="289995" w="955404">
                  <a:moveTo>
                    <a:pt x="26862" y="0"/>
                  </a:moveTo>
                  <a:lnTo>
                    <a:pt x="928542" y="0"/>
                  </a:lnTo>
                  <a:cubicBezTo>
                    <a:pt x="943377" y="0"/>
                    <a:pt x="955404" y="12026"/>
                    <a:pt x="955404" y="26862"/>
                  </a:cubicBezTo>
                  <a:lnTo>
                    <a:pt x="955404" y="263133"/>
                  </a:lnTo>
                  <a:cubicBezTo>
                    <a:pt x="955404" y="270257"/>
                    <a:pt x="952574" y="277089"/>
                    <a:pt x="947536" y="282127"/>
                  </a:cubicBezTo>
                  <a:cubicBezTo>
                    <a:pt x="942499" y="287165"/>
                    <a:pt x="935666" y="289995"/>
                    <a:pt x="928542" y="289995"/>
                  </a:cubicBezTo>
                  <a:lnTo>
                    <a:pt x="26862" y="289995"/>
                  </a:lnTo>
                  <a:cubicBezTo>
                    <a:pt x="12026" y="289995"/>
                    <a:pt x="0" y="277968"/>
                    <a:pt x="0" y="263133"/>
                  </a:cubicBezTo>
                  <a:lnTo>
                    <a:pt x="0" y="26862"/>
                  </a:lnTo>
                  <a:cubicBezTo>
                    <a:pt x="0" y="19738"/>
                    <a:pt x="2830" y="12905"/>
                    <a:pt x="7868" y="7868"/>
                  </a:cubicBezTo>
                  <a:cubicBezTo>
                    <a:pt x="12905" y="2830"/>
                    <a:pt x="19738" y="0"/>
                    <a:pt x="26862" y="0"/>
                  </a:cubicBezTo>
                  <a:close/>
                </a:path>
              </a:pathLst>
            </a:custGeom>
            <a:solidFill>
              <a:srgbClr val="C7D0D8"/>
            </a:solidFill>
          </p:spPr>
        </p:sp>
        <p:sp>
          <p:nvSpPr>
            <p:cNvPr name="TextBox 50" id="50"/>
            <p:cNvSpPr txBox="true"/>
            <p:nvPr/>
          </p:nvSpPr>
          <p:spPr>
            <a:xfrm>
              <a:off x="0" y="-28575"/>
              <a:ext cx="812800" cy="841375"/>
            </a:xfrm>
            <a:prstGeom prst="rect">
              <a:avLst/>
            </a:prstGeom>
          </p:spPr>
          <p:txBody>
            <a:bodyPr anchor="ctr" rtlCol="false" tIns="46102" lIns="46102" bIns="46102" rIns="46102"/>
            <a:lstStyle/>
            <a:p>
              <a:pPr algn="ctr">
                <a:lnSpc>
                  <a:spcPts val="2413"/>
                </a:lnSpc>
                <a:spcBef>
                  <a:spcPct val="0"/>
                </a:spcBef>
              </a:pPr>
            </a:p>
          </p:txBody>
        </p:sp>
      </p:grpSp>
      <p:sp>
        <p:nvSpPr>
          <p:cNvPr name="TextBox 51" id="51"/>
          <p:cNvSpPr txBox="true"/>
          <p:nvPr/>
        </p:nvSpPr>
        <p:spPr>
          <a:xfrm rot="0">
            <a:off x="10830881" y="2797380"/>
            <a:ext cx="5016370" cy="637125"/>
          </a:xfrm>
          <a:prstGeom prst="rect">
            <a:avLst/>
          </a:prstGeom>
        </p:spPr>
        <p:txBody>
          <a:bodyPr anchor="t" rtlCol="false" tIns="0" lIns="0" bIns="0" rIns="0">
            <a:spAutoFit/>
          </a:bodyPr>
          <a:lstStyle/>
          <a:p>
            <a:pPr algn="just">
              <a:lnSpc>
                <a:spcPts val="5079"/>
              </a:lnSpc>
            </a:pPr>
            <a:r>
              <a:rPr lang="en-US" sz="4163" spc="228">
                <a:solidFill>
                  <a:srgbClr val="023276"/>
                </a:solidFill>
                <a:latin typeface="Calistoga"/>
              </a:rPr>
              <a:t>COEV ALGO</a:t>
            </a:r>
          </a:p>
        </p:txBody>
      </p:sp>
      <p:grpSp>
        <p:nvGrpSpPr>
          <p:cNvPr name="Group 52" id="52"/>
          <p:cNvGrpSpPr/>
          <p:nvPr/>
        </p:nvGrpSpPr>
        <p:grpSpPr>
          <a:xfrm rot="0">
            <a:off x="10700568" y="4327407"/>
            <a:ext cx="4611423" cy="1399709"/>
            <a:chOff x="0" y="0"/>
            <a:chExt cx="955404" cy="289995"/>
          </a:xfrm>
        </p:grpSpPr>
        <p:sp>
          <p:nvSpPr>
            <p:cNvPr name="Freeform 53" id="53"/>
            <p:cNvSpPr/>
            <p:nvPr/>
          </p:nvSpPr>
          <p:spPr>
            <a:xfrm>
              <a:off x="0" y="0"/>
              <a:ext cx="955404" cy="289995"/>
            </a:xfrm>
            <a:custGeom>
              <a:avLst/>
              <a:gdLst/>
              <a:ahLst/>
              <a:cxnLst/>
              <a:rect r="r" b="b" t="t" l="l"/>
              <a:pathLst>
                <a:path h="289995" w="955404">
                  <a:moveTo>
                    <a:pt x="26862" y="0"/>
                  </a:moveTo>
                  <a:lnTo>
                    <a:pt x="928542" y="0"/>
                  </a:lnTo>
                  <a:cubicBezTo>
                    <a:pt x="943377" y="0"/>
                    <a:pt x="955404" y="12026"/>
                    <a:pt x="955404" y="26862"/>
                  </a:cubicBezTo>
                  <a:lnTo>
                    <a:pt x="955404" y="263133"/>
                  </a:lnTo>
                  <a:cubicBezTo>
                    <a:pt x="955404" y="270257"/>
                    <a:pt x="952574" y="277089"/>
                    <a:pt x="947536" y="282127"/>
                  </a:cubicBezTo>
                  <a:cubicBezTo>
                    <a:pt x="942499" y="287165"/>
                    <a:pt x="935666" y="289995"/>
                    <a:pt x="928542" y="289995"/>
                  </a:cubicBezTo>
                  <a:lnTo>
                    <a:pt x="26862" y="289995"/>
                  </a:lnTo>
                  <a:cubicBezTo>
                    <a:pt x="12026" y="289995"/>
                    <a:pt x="0" y="277968"/>
                    <a:pt x="0" y="263133"/>
                  </a:cubicBezTo>
                  <a:lnTo>
                    <a:pt x="0" y="26862"/>
                  </a:lnTo>
                  <a:cubicBezTo>
                    <a:pt x="0" y="19738"/>
                    <a:pt x="2830" y="12905"/>
                    <a:pt x="7868" y="7868"/>
                  </a:cubicBezTo>
                  <a:cubicBezTo>
                    <a:pt x="12905" y="2830"/>
                    <a:pt x="19738" y="0"/>
                    <a:pt x="26862" y="0"/>
                  </a:cubicBezTo>
                  <a:close/>
                </a:path>
              </a:pathLst>
            </a:custGeom>
            <a:solidFill>
              <a:srgbClr val="E7CDC2"/>
            </a:solidFill>
          </p:spPr>
        </p:sp>
        <p:sp>
          <p:nvSpPr>
            <p:cNvPr name="TextBox 54" id="54"/>
            <p:cNvSpPr txBox="true"/>
            <p:nvPr/>
          </p:nvSpPr>
          <p:spPr>
            <a:xfrm>
              <a:off x="0" y="-28575"/>
              <a:ext cx="812800" cy="841375"/>
            </a:xfrm>
            <a:prstGeom prst="rect">
              <a:avLst/>
            </a:prstGeom>
          </p:spPr>
          <p:txBody>
            <a:bodyPr anchor="ctr" rtlCol="false" tIns="46102" lIns="46102" bIns="46102" rIns="46102"/>
            <a:lstStyle/>
            <a:p>
              <a:pPr algn="ctr">
                <a:lnSpc>
                  <a:spcPts val="2413"/>
                </a:lnSpc>
                <a:spcBef>
                  <a:spcPct val="0"/>
                </a:spcBef>
              </a:pPr>
            </a:p>
          </p:txBody>
        </p:sp>
      </p:grpSp>
      <p:sp>
        <p:nvSpPr>
          <p:cNvPr name="TextBox 55" id="55"/>
          <p:cNvSpPr txBox="true"/>
          <p:nvPr/>
        </p:nvSpPr>
        <p:spPr>
          <a:xfrm rot="0">
            <a:off x="11366141" y="4657708"/>
            <a:ext cx="3356011" cy="637125"/>
          </a:xfrm>
          <a:prstGeom prst="rect">
            <a:avLst/>
          </a:prstGeom>
        </p:spPr>
        <p:txBody>
          <a:bodyPr anchor="t" rtlCol="false" tIns="0" lIns="0" bIns="0" rIns="0">
            <a:spAutoFit/>
          </a:bodyPr>
          <a:lstStyle/>
          <a:p>
            <a:pPr algn="just">
              <a:lnSpc>
                <a:spcPts val="5079"/>
              </a:lnSpc>
            </a:pPr>
            <a:r>
              <a:rPr lang="en-US" sz="4163" spc="228">
                <a:solidFill>
                  <a:srgbClr val="023276"/>
                </a:solidFill>
                <a:latin typeface="Calistoga"/>
              </a:rPr>
              <a:t>OBJECTIVE</a:t>
            </a:r>
          </a:p>
        </p:txBody>
      </p:sp>
      <p:grpSp>
        <p:nvGrpSpPr>
          <p:cNvPr name="Group 56" id="56"/>
          <p:cNvGrpSpPr/>
          <p:nvPr/>
        </p:nvGrpSpPr>
        <p:grpSpPr>
          <a:xfrm rot="0">
            <a:off x="10110729" y="6352457"/>
            <a:ext cx="4611423" cy="1399709"/>
            <a:chOff x="0" y="0"/>
            <a:chExt cx="955404" cy="289995"/>
          </a:xfrm>
        </p:grpSpPr>
        <p:sp>
          <p:nvSpPr>
            <p:cNvPr name="Freeform 57" id="57"/>
            <p:cNvSpPr/>
            <p:nvPr/>
          </p:nvSpPr>
          <p:spPr>
            <a:xfrm>
              <a:off x="0" y="0"/>
              <a:ext cx="955404" cy="289995"/>
            </a:xfrm>
            <a:custGeom>
              <a:avLst/>
              <a:gdLst/>
              <a:ahLst/>
              <a:cxnLst/>
              <a:rect r="r" b="b" t="t" l="l"/>
              <a:pathLst>
                <a:path h="289995" w="955404">
                  <a:moveTo>
                    <a:pt x="26862" y="0"/>
                  </a:moveTo>
                  <a:lnTo>
                    <a:pt x="928542" y="0"/>
                  </a:lnTo>
                  <a:cubicBezTo>
                    <a:pt x="943377" y="0"/>
                    <a:pt x="955404" y="12026"/>
                    <a:pt x="955404" y="26862"/>
                  </a:cubicBezTo>
                  <a:lnTo>
                    <a:pt x="955404" y="263133"/>
                  </a:lnTo>
                  <a:cubicBezTo>
                    <a:pt x="955404" y="270257"/>
                    <a:pt x="952574" y="277089"/>
                    <a:pt x="947536" y="282127"/>
                  </a:cubicBezTo>
                  <a:cubicBezTo>
                    <a:pt x="942499" y="287165"/>
                    <a:pt x="935666" y="289995"/>
                    <a:pt x="928542" y="289995"/>
                  </a:cubicBezTo>
                  <a:lnTo>
                    <a:pt x="26862" y="289995"/>
                  </a:lnTo>
                  <a:cubicBezTo>
                    <a:pt x="12026" y="289995"/>
                    <a:pt x="0" y="277968"/>
                    <a:pt x="0" y="263133"/>
                  </a:cubicBezTo>
                  <a:lnTo>
                    <a:pt x="0" y="26862"/>
                  </a:lnTo>
                  <a:cubicBezTo>
                    <a:pt x="0" y="19738"/>
                    <a:pt x="2830" y="12905"/>
                    <a:pt x="7868" y="7868"/>
                  </a:cubicBezTo>
                  <a:cubicBezTo>
                    <a:pt x="12905" y="2830"/>
                    <a:pt x="19738" y="0"/>
                    <a:pt x="26862" y="0"/>
                  </a:cubicBezTo>
                  <a:close/>
                </a:path>
              </a:pathLst>
            </a:custGeom>
            <a:solidFill>
              <a:srgbClr val="EFD6B1"/>
            </a:solidFill>
          </p:spPr>
        </p:sp>
        <p:sp>
          <p:nvSpPr>
            <p:cNvPr name="TextBox 58" id="58"/>
            <p:cNvSpPr txBox="true"/>
            <p:nvPr/>
          </p:nvSpPr>
          <p:spPr>
            <a:xfrm>
              <a:off x="0" y="-28575"/>
              <a:ext cx="812800" cy="841375"/>
            </a:xfrm>
            <a:prstGeom prst="rect">
              <a:avLst/>
            </a:prstGeom>
          </p:spPr>
          <p:txBody>
            <a:bodyPr anchor="ctr" rtlCol="false" tIns="46102" lIns="46102" bIns="46102" rIns="46102"/>
            <a:lstStyle/>
            <a:p>
              <a:pPr algn="ctr">
                <a:lnSpc>
                  <a:spcPts val="2413"/>
                </a:lnSpc>
                <a:spcBef>
                  <a:spcPct val="0"/>
                </a:spcBef>
              </a:pPr>
            </a:p>
          </p:txBody>
        </p:sp>
      </p:grpSp>
      <p:sp>
        <p:nvSpPr>
          <p:cNvPr name="TextBox 59" id="59"/>
          <p:cNvSpPr txBox="true"/>
          <p:nvPr/>
        </p:nvSpPr>
        <p:spPr>
          <a:xfrm rot="0">
            <a:off x="10830881" y="6728986"/>
            <a:ext cx="2984487" cy="637125"/>
          </a:xfrm>
          <a:prstGeom prst="rect">
            <a:avLst/>
          </a:prstGeom>
        </p:spPr>
        <p:txBody>
          <a:bodyPr anchor="t" rtlCol="false" tIns="0" lIns="0" bIns="0" rIns="0">
            <a:spAutoFit/>
          </a:bodyPr>
          <a:lstStyle/>
          <a:p>
            <a:pPr algn="just">
              <a:lnSpc>
                <a:spcPts val="5079"/>
              </a:lnSpc>
            </a:pPr>
            <a:r>
              <a:rPr lang="en-US" sz="4163" spc="228">
                <a:solidFill>
                  <a:srgbClr val="023276"/>
                </a:solidFill>
                <a:latin typeface="Calistoga"/>
              </a:rPr>
              <a:t>METHODS</a:t>
            </a:r>
          </a:p>
        </p:txBody>
      </p:sp>
      <p:grpSp>
        <p:nvGrpSpPr>
          <p:cNvPr name="Group 60" id="60"/>
          <p:cNvGrpSpPr/>
          <p:nvPr/>
        </p:nvGrpSpPr>
        <p:grpSpPr>
          <a:xfrm rot="0">
            <a:off x="9520890" y="8326361"/>
            <a:ext cx="4611423" cy="1399709"/>
            <a:chOff x="0" y="0"/>
            <a:chExt cx="955404" cy="289995"/>
          </a:xfrm>
        </p:grpSpPr>
        <p:sp>
          <p:nvSpPr>
            <p:cNvPr name="Freeform 61" id="61"/>
            <p:cNvSpPr/>
            <p:nvPr/>
          </p:nvSpPr>
          <p:spPr>
            <a:xfrm>
              <a:off x="0" y="0"/>
              <a:ext cx="955404" cy="289995"/>
            </a:xfrm>
            <a:custGeom>
              <a:avLst/>
              <a:gdLst/>
              <a:ahLst/>
              <a:cxnLst/>
              <a:rect r="r" b="b" t="t" l="l"/>
              <a:pathLst>
                <a:path h="289995" w="955404">
                  <a:moveTo>
                    <a:pt x="26862" y="0"/>
                  </a:moveTo>
                  <a:lnTo>
                    <a:pt x="928542" y="0"/>
                  </a:lnTo>
                  <a:cubicBezTo>
                    <a:pt x="943377" y="0"/>
                    <a:pt x="955404" y="12026"/>
                    <a:pt x="955404" y="26862"/>
                  </a:cubicBezTo>
                  <a:lnTo>
                    <a:pt x="955404" y="263133"/>
                  </a:lnTo>
                  <a:cubicBezTo>
                    <a:pt x="955404" y="270257"/>
                    <a:pt x="952574" y="277089"/>
                    <a:pt x="947536" y="282127"/>
                  </a:cubicBezTo>
                  <a:cubicBezTo>
                    <a:pt x="942499" y="287165"/>
                    <a:pt x="935666" y="289995"/>
                    <a:pt x="928542" y="289995"/>
                  </a:cubicBezTo>
                  <a:lnTo>
                    <a:pt x="26862" y="289995"/>
                  </a:lnTo>
                  <a:cubicBezTo>
                    <a:pt x="12026" y="289995"/>
                    <a:pt x="0" y="277968"/>
                    <a:pt x="0" y="263133"/>
                  </a:cubicBezTo>
                  <a:lnTo>
                    <a:pt x="0" y="26862"/>
                  </a:lnTo>
                  <a:cubicBezTo>
                    <a:pt x="0" y="19738"/>
                    <a:pt x="2830" y="12905"/>
                    <a:pt x="7868" y="7868"/>
                  </a:cubicBezTo>
                  <a:cubicBezTo>
                    <a:pt x="12905" y="2830"/>
                    <a:pt x="19738" y="0"/>
                    <a:pt x="26862" y="0"/>
                  </a:cubicBezTo>
                  <a:close/>
                </a:path>
              </a:pathLst>
            </a:custGeom>
            <a:solidFill>
              <a:srgbClr val="C7D0D8"/>
            </a:solidFill>
          </p:spPr>
        </p:sp>
        <p:sp>
          <p:nvSpPr>
            <p:cNvPr name="TextBox 62" id="62"/>
            <p:cNvSpPr txBox="true"/>
            <p:nvPr/>
          </p:nvSpPr>
          <p:spPr>
            <a:xfrm>
              <a:off x="0" y="-28575"/>
              <a:ext cx="812800" cy="841375"/>
            </a:xfrm>
            <a:prstGeom prst="rect">
              <a:avLst/>
            </a:prstGeom>
          </p:spPr>
          <p:txBody>
            <a:bodyPr anchor="ctr" rtlCol="false" tIns="46102" lIns="46102" bIns="46102" rIns="46102"/>
            <a:lstStyle/>
            <a:p>
              <a:pPr algn="ctr">
                <a:lnSpc>
                  <a:spcPts val="2413"/>
                </a:lnSpc>
                <a:spcBef>
                  <a:spcPct val="0"/>
                </a:spcBef>
              </a:pPr>
            </a:p>
          </p:txBody>
        </p:sp>
      </p:grpSp>
      <p:sp>
        <p:nvSpPr>
          <p:cNvPr name="TextBox 63" id="63"/>
          <p:cNvSpPr txBox="true"/>
          <p:nvPr/>
        </p:nvSpPr>
        <p:spPr>
          <a:xfrm rot="0">
            <a:off x="9958826" y="8702891"/>
            <a:ext cx="3735552" cy="637125"/>
          </a:xfrm>
          <a:prstGeom prst="rect">
            <a:avLst/>
          </a:prstGeom>
        </p:spPr>
        <p:txBody>
          <a:bodyPr anchor="t" rtlCol="false" tIns="0" lIns="0" bIns="0" rIns="0">
            <a:spAutoFit/>
          </a:bodyPr>
          <a:lstStyle/>
          <a:p>
            <a:pPr algn="just">
              <a:lnSpc>
                <a:spcPts val="5079"/>
              </a:lnSpc>
            </a:pPr>
            <a:r>
              <a:rPr lang="en-US" sz="4163" spc="228">
                <a:solidFill>
                  <a:srgbClr val="023276"/>
                </a:solidFill>
                <a:latin typeface="Calistoga"/>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588004" y="-1411030"/>
            <a:ext cx="6155283" cy="487946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4653789" y="-1411030"/>
            <a:ext cx="6155283" cy="4879461"/>
          </a:xfrm>
          <a:prstGeom prst="rect">
            <a:avLst/>
          </a:prstGeom>
        </p:spPr>
      </p:pic>
      <p:sp>
        <p:nvSpPr>
          <p:cNvPr name="TextBox 5" id="5"/>
          <p:cNvSpPr txBox="true"/>
          <p:nvPr/>
        </p:nvSpPr>
        <p:spPr>
          <a:xfrm rot="0">
            <a:off x="2230403" y="2347271"/>
            <a:ext cx="14707741" cy="7151370"/>
          </a:xfrm>
          <a:prstGeom prst="rect">
            <a:avLst/>
          </a:prstGeom>
        </p:spPr>
        <p:txBody>
          <a:bodyPr anchor="t" rtlCol="false" tIns="0" lIns="0" bIns="0" rIns="0">
            <a:spAutoFit/>
          </a:bodyPr>
          <a:lstStyle/>
          <a:p>
            <a:pPr>
              <a:lnSpc>
                <a:spcPts val="3780"/>
              </a:lnSpc>
            </a:pPr>
            <a:r>
              <a:rPr lang="en-US" sz="2700">
                <a:solidFill>
                  <a:srgbClr val="023276"/>
                </a:solidFill>
                <a:latin typeface="Canva Sans"/>
              </a:rPr>
              <a:t>*Initialize coev as a as 20x20 grid of (CA, IC) pairs</a:t>
            </a:r>
          </a:p>
          <a:p>
            <a:pPr>
              <a:lnSpc>
                <a:spcPts val="3780"/>
              </a:lnSpc>
            </a:pPr>
            <a:r>
              <a:rPr lang="en-US" sz="2700">
                <a:solidFill>
                  <a:srgbClr val="023276"/>
                </a:solidFill>
                <a:latin typeface="Canva Sans"/>
              </a:rPr>
              <a:t>coev.init()</a:t>
            </a:r>
          </a:p>
          <a:p>
            <a:pPr>
              <a:lnSpc>
                <a:spcPts val="3780"/>
              </a:lnSpc>
            </a:pPr>
            <a:r>
              <a:rPr lang="en-US" sz="2700">
                <a:solidFill>
                  <a:srgbClr val="023276"/>
                </a:solidFill>
                <a:latin typeface="Canva Sans"/>
              </a:rPr>
              <a:t>for (i=1;i&lt;=MAX_ITER ; i++)</a:t>
            </a:r>
          </a:p>
          <a:p>
            <a:pPr>
              <a:lnSpc>
                <a:spcPts val="3780"/>
              </a:lnSpc>
            </a:pPr>
            <a:r>
              <a:rPr lang="en-US" sz="2700">
                <a:solidFill>
                  <a:srgbClr val="023276"/>
                </a:solidFill>
                <a:latin typeface="Canva Sans"/>
              </a:rPr>
              <a:t>           coev.computeFitness</a:t>
            </a:r>
          </a:p>
          <a:p>
            <a:pPr>
              <a:lnSpc>
                <a:spcPts val="3780"/>
              </a:lnSpc>
            </a:pPr>
            <a:r>
              <a:rPr lang="en-US" sz="2700">
                <a:solidFill>
                  <a:srgbClr val="023276"/>
                </a:solidFill>
                <a:latin typeface="Canva Sans"/>
              </a:rPr>
              <a:t>           bestCell &lt;- coev.getBestCell() //bestCell a site in the grid pair of (CA,IC)</a:t>
            </a:r>
          </a:p>
          <a:p>
            <a:pPr>
              <a:lnSpc>
                <a:spcPts val="3780"/>
              </a:lnSpc>
            </a:pPr>
            <a:r>
              <a:rPr lang="en-US" sz="2700">
                <a:solidFill>
                  <a:srgbClr val="023276"/>
                </a:solidFill>
                <a:latin typeface="Canva Sans"/>
              </a:rPr>
              <a:t>            ic.init()</a:t>
            </a:r>
          </a:p>
          <a:p>
            <a:pPr>
              <a:lnSpc>
                <a:spcPts val="3780"/>
              </a:lnSpc>
            </a:pPr>
            <a:r>
              <a:rPr lang="en-US" sz="2700">
                <a:solidFill>
                  <a:srgbClr val="023276"/>
                </a:solidFill>
                <a:latin typeface="Canva Sans"/>
              </a:rPr>
              <a:t>             if the BestCell.ca correctly classifies this ic</a:t>
            </a:r>
          </a:p>
          <a:p>
            <a:pPr>
              <a:lnSpc>
                <a:spcPts val="3780"/>
              </a:lnSpc>
            </a:pPr>
            <a:r>
              <a:rPr lang="en-US" sz="2700">
                <a:solidFill>
                  <a:srgbClr val="023276"/>
                </a:solidFill>
                <a:latin typeface="Canva Sans"/>
              </a:rPr>
              <a:t>               write("Correct")</a:t>
            </a:r>
          </a:p>
          <a:p>
            <a:pPr>
              <a:lnSpc>
                <a:spcPts val="3780"/>
              </a:lnSpc>
            </a:pPr>
            <a:r>
              <a:rPr lang="en-US" sz="2700">
                <a:solidFill>
                  <a:srgbClr val="023276"/>
                </a:solidFill>
                <a:latin typeface="Canva Sans"/>
              </a:rPr>
              <a:t>           else</a:t>
            </a:r>
          </a:p>
          <a:p>
            <a:pPr>
              <a:lnSpc>
                <a:spcPts val="3780"/>
              </a:lnSpc>
            </a:pPr>
            <a:r>
              <a:rPr lang="en-US" sz="2700">
                <a:solidFill>
                  <a:srgbClr val="023276"/>
                </a:solidFill>
                <a:latin typeface="Canva Sans"/>
              </a:rPr>
              <a:t>                write("Incorrect")</a:t>
            </a:r>
          </a:p>
          <a:p>
            <a:pPr>
              <a:lnSpc>
                <a:spcPts val="3780"/>
              </a:lnSpc>
            </a:pPr>
            <a:r>
              <a:rPr lang="en-US" sz="2700">
                <a:solidFill>
                  <a:srgbClr val="023276"/>
                </a:solidFill>
                <a:latin typeface="Canva Sans"/>
              </a:rPr>
              <a:t>            nextGen &lt;- coev.selectParents()</a:t>
            </a:r>
          </a:p>
          <a:p>
            <a:pPr>
              <a:lnSpc>
                <a:spcPts val="3780"/>
              </a:lnSpc>
            </a:pPr>
            <a:r>
              <a:rPr lang="en-US" sz="2700">
                <a:solidFill>
                  <a:srgbClr val="023276"/>
                </a:solidFill>
                <a:latin typeface="Canva Sans"/>
              </a:rPr>
              <a:t>            nextGen &lt;- nextGen.crossoverCAs()</a:t>
            </a:r>
          </a:p>
          <a:p>
            <a:pPr>
              <a:lnSpc>
                <a:spcPts val="3780"/>
              </a:lnSpc>
            </a:pPr>
            <a:r>
              <a:rPr lang="en-US" sz="2700">
                <a:solidFill>
                  <a:srgbClr val="023276"/>
                </a:solidFill>
                <a:latin typeface="Canva Sans"/>
              </a:rPr>
              <a:t>            nextGen.mutate()</a:t>
            </a:r>
          </a:p>
          <a:p>
            <a:pPr>
              <a:lnSpc>
                <a:spcPts val="3780"/>
              </a:lnSpc>
            </a:pPr>
            <a:r>
              <a:rPr lang="en-US" sz="2700">
                <a:solidFill>
                  <a:srgbClr val="023276"/>
                </a:solidFill>
                <a:latin typeface="Canva Sans"/>
              </a:rPr>
              <a:t>            coev &lt;- nextGen</a:t>
            </a:r>
          </a:p>
          <a:p>
            <a:pPr>
              <a:lnSpc>
                <a:spcPts val="3780"/>
              </a:lnSpc>
            </a:pPr>
            <a:r>
              <a:rPr lang="en-US" sz="2700">
                <a:solidFill>
                  <a:srgbClr val="023276"/>
                </a:solidFill>
                <a:latin typeface="Canva Sans"/>
              </a:rPr>
              <a:t>           </a:t>
            </a:r>
          </a:p>
        </p:txBody>
      </p:sp>
      <p:sp>
        <p:nvSpPr>
          <p:cNvPr name="TextBox 6" id="6"/>
          <p:cNvSpPr txBox="true"/>
          <p:nvPr/>
        </p:nvSpPr>
        <p:spPr>
          <a:xfrm rot="0">
            <a:off x="2694835" y="1095375"/>
            <a:ext cx="12559403" cy="1024509"/>
          </a:xfrm>
          <a:prstGeom prst="rect">
            <a:avLst/>
          </a:prstGeom>
        </p:spPr>
        <p:txBody>
          <a:bodyPr anchor="t" rtlCol="false" tIns="0" lIns="0" bIns="0" rIns="0">
            <a:spAutoFit/>
          </a:bodyPr>
          <a:lstStyle/>
          <a:p>
            <a:pPr algn="ctr">
              <a:lnSpc>
                <a:spcPts val="7847"/>
              </a:lnSpc>
            </a:pPr>
            <a:r>
              <a:rPr lang="en-US" sz="7199" spc="446">
                <a:solidFill>
                  <a:srgbClr val="023276"/>
                </a:solidFill>
                <a:latin typeface="Calistoga"/>
              </a:rPr>
              <a:t>MAIN ALGORITHM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274659" y="4480879"/>
            <a:ext cx="11347879" cy="2014601"/>
          </a:xfrm>
          <a:prstGeom prst="rect">
            <a:avLst/>
          </a:prstGeom>
        </p:spPr>
        <p:txBody>
          <a:bodyPr anchor="t" rtlCol="false" tIns="0" lIns="0" bIns="0" rIns="0">
            <a:spAutoFit/>
          </a:bodyPr>
          <a:lstStyle/>
          <a:p>
            <a:pPr algn="just">
              <a:lnSpc>
                <a:spcPts val="15982"/>
              </a:lnSpc>
            </a:pPr>
            <a:r>
              <a:rPr lang="en-US" sz="13100" spc="720">
                <a:solidFill>
                  <a:srgbClr val="023276"/>
                </a:solidFill>
                <a:latin typeface="Calistoga"/>
              </a:rPr>
              <a:t>CONCLUSION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556660">
            <a:off x="11683126" y="596968"/>
            <a:ext cx="4227390" cy="342802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5658">
            <a:off x="7895331" y="8750304"/>
            <a:ext cx="2497338" cy="202511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12252">
            <a:off x="11777030" y="3122798"/>
            <a:ext cx="7135290" cy="8457779"/>
          </a:xfrm>
          <a:prstGeom prst="rect">
            <a:avLst/>
          </a:prstGeom>
        </p:spPr>
      </p:pic>
      <p:grpSp>
        <p:nvGrpSpPr>
          <p:cNvPr name="Group 7" id="7"/>
          <p:cNvGrpSpPr/>
          <p:nvPr/>
        </p:nvGrpSpPr>
        <p:grpSpPr>
          <a:xfrm rot="0">
            <a:off x="2274659" y="1572480"/>
            <a:ext cx="2951277" cy="2506129"/>
            <a:chOff x="0" y="0"/>
            <a:chExt cx="3935035" cy="3341505"/>
          </a:xfrm>
        </p:grpSpPr>
        <p:grpSp>
          <p:nvGrpSpPr>
            <p:cNvPr name="Group 8" id="8"/>
            <p:cNvGrpSpPr/>
            <p:nvPr/>
          </p:nvGrpSpPr>
          <p:grpSpPr>
            <a:xfrm rot="0">
              <a:off x="0" y="0"/>
              <a:ext cx="3935035" cy="3341505"/>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726443"/>
              <a:ext cx="3935035" cy="2592788"/>
            </a:xfrm>
            <a:prstGeom prst="rect">
              <a:avLst/>
            </a:prstGeom>
          </p:spPr>
          <p:txBody>
            <a:bodyPr anchor="t" rtlCol="false" tIns="0" lIns="0" bIns="0" rIns="0">
              <a:spAutoFit/>
            </a:bodyPr>
            <a:lstStyle/>
            <a:p>
              <a:pPr algn="ctr">
                <a:lnSpc>
                  <a:spcPts val="14196"/>
                </a:lnSpc>
              </a:pPr>
              <a:r>
                <a:rPr lang="en-US" sz="14196" spc="1447">
                  <a:solidFill>
                    <a:srgbClr val="023276"/>
                  </a:solidFill>
                  <a:latin typeface="Doublebass"/>
                </a:rPr>
                <a:t>05</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1020">
            <a:off x="-312916" y="4335643"/>
            <a:ext cx="3450384" cy="534566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959577">
            <a:off x="1028700" y="707635"/>
            <a:ext cx="1858266" cy="146634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643305">
            <a:off x="15234993" y="7564342"/>
            <a:ext cx="1858266" cy="1466341"/>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2700000">
            <a:off x="14070135" y="953920"/>
            <a:ext cx="4434570" cy="5256495"/>
          </a:xfrm>
          <a:prstGeom prst="rect">
            <a:avLst/>
          </a:prstGeom>
        </p:spPr>
      </p:pic>
      <p:sp>
        <p:nvSpPr>
          <p:cNvPr name="TextBox 7" id="7"/>
          <p:cNvSpPr txBox="true"/>
          <p:nvPr/>
        </p:nvSpPr>
        <p:spPr>
          <a:xfrm rot="0">
            <a:off x="3057908" y="2411209"/>
            <a:ext cx="12559403" cy="1024509"/>
          </a:xfrm>
          <a:prstGeom prst="rect">
            <a:avLst/>
          </a:prstGeom>
        </p:spPr>
        <p:txBody>
          <a:bodyPr anchor="t" rtlCol="false" tIns="0" lIns="0" bIns="0" rIns="0">
            <a:spAutoFit/>
          </a:bodyPr>
          <a:lstStyle/>
          <a:p>
            <a:pPr algn="ctr">
              <a:lnSpc>
                <a:spcPts val="7847"/>
              </a:lnSpc>
            </a:pPr>
            <a:r>
              <a:rPr lang="en-US" sz="7199" spc="446">
                <a:solidFill>
                  <a:srgbClr val="023276"/>
                </a:solidFill>
                <a:latin typeface="Calistoga"/>
              </a:rPr>
              <a:t>CONCLUSION</a:t>
            </a:r>
          </a:p>
        </p:txBody>
      </p:sp>
      <p:sp>
        <p:nvSpPr>
          <p:cNvPr name="TextBox 8" id="8"/>
          <p:cNvSpPr txBox="true"/>
          <p:nvPr/>
        </p:nvSpPr>
        <p:spPr>
          <a:xfrm rot="0">
            <a:off x="3869282" y="4010564"/>
            <a:ext cx="11245533" cy="48196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23276"/>
                </a:solidFill>
                <a:latin typeface="Canva Sans"/>
              </a:rPr>
              <a:t>spatial coevolution produced a </a:t>
            </a:r>
            <a:r>
              <a:rPr lang="en-US" sz="3000">
                <a:solidFill>
                  <a:srgbClr val="DB7256"/>
                </a:solidFill>
                <a:latin typeface="Canva Sans"/>
              </a:rPr>
              <a:t>majority of successful runs</a:t>
            </a:r>
            <a:r>
              <a:rPr lang="en-US" sz="3000">
                <a:solidFill>
                  <a:srgbClr val="023276"/>
                </a:solidFill>
                <a:latin typeface="Canva Sans"/>
              </a:rPr>
              <a:t> even though each host is evaluated on only 9 parasites.</a:t>
            </a:r>
          </a:p>
          <a:p>
            <a:pPr>
              <a:lnSpc>
                <a:spcPts val="4200"/>
              </a:lnSpc>
            </a:pPr>
          </a:p>
          <a:p>
            <a:pPr marL="647702" indent="-323851" lvl="1">
              <a:lnSpc>
                <a:spcPts val="4200"/>
              </a:lnSpc>
              <a:buFont typeface="Arial"/>
              <a:buChar char="•"/>
            </a:pPr>
            <a:r>
              <a:rPr lang="en-US" sz="3000">
                <a:solidFill>
                  <a:srgbClr val="023276"/>
                </a:solidFill>
                <a:latin typeface="Canva Sans"/>
              </a:rPr>
              <a:t>spatial coevolution appears to maintain diversity in the populations for long periods of time and to foster continuing arms races, in which parasites continually evolve to target weaknesses in the evolving hosts. </a:t>
            </a:r>
          </a:p>
          <a:p>
            <a:pPr>
              <a:lnSpc>
                <a:spcPts val="42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3030899" y="3393327"/>
            <a:ext cx="12226202" cy="2013227"/>
          </a:xfrm>
          <a:prstGeom prst="rect">
            <a:avLst/>
          </a:prstGeom>
        </p:spPr>
        <p:txBody>
          <a:bodyPr anchor="t" rtlCol="false" tIns="0" lIns="0" bIns="0" rIns="0">
            <a:spAutoFit/>
          </a:bodyPr>
          <a:lstStyle/>
          <a:p>
            <a:pPr algn="ctr">
              <a:lnSpc>
                <a:spcPts val="15104"/>
              </a:lnSpc>
            </a:pPr>
            <a:r>
              <a:rPr lang="en-US" sz="15104" spc="1117">
                <a:solidFill>
                  <a:srgbClr val="023276"/>
                </a:solidFill>
                <a:latin typeface="Doublebass"/>
              </a:rPr>
              <a:t>THANK YOU</a:t>
            </a:r>
            <a:r>
              <a:rPr lang="en-US" sz="15104" spc="1117">
                <a:solidFill>
                  <a:srgbClr val="023276"/>
                </a:solidFill>
                <a:latin typeface="Doublebass"/>
              </a:rPr>
              <a:t>!</a:t>
            </a:r>
          </a:p>
        </p:txBody>
      </p:sp>
      <p:sp>
        <p:nvSpPr>
          <p:cNvPr name="TextBox 4" id="4"/>
          <p:cNvSpPr txBox="true"/>
          <p:nvPr/>
        </p:nvSpPr>
        <p:spPr>
          <a:xfrm rot="0">
            <a:off x="3357869" y="5534428"/>
            <a:ext cx="11572262" cy="1134813"/>
          </a:xfrm>
          <a:prstGeom prst="rect">
            <a:avLst/>
          </a:prstGeom>
        </p:spPr>
        <p:txBody>
          <a:bodyPr anchor="t" rtlCol="false" tIns="0" lIns="0" bIns="0" rIns="0">
            <a:spAutoFit/>
          </a:bodyPr>
          <a:lstStyle/>
          <a:p>
            <a:pPr algn="ctr">
              <a:lnSpc>
                <a:spcPts val="4503"/>
              </a:lnSpc>
            </a:pPr>
            <a:r>
              <a:rPr lang="en-US" sz="3574">
                <a:solidFill>
                  <a:srgbClr val="023276"/>
                </a:solidFill>
                <a:latin typeface="Canva Sans Medium"/>
              </a:rPr>
              <a:t>Any questions? Don't hesitate to</a:t>
            </a:r>
          </a:p>
          <a:p>
            <a:pPr algn="ctr">
              <a:lnSpc>
                <a:spcPts val="4503"/>
              </a:lnSpc>
            </a:pPr>
            <a:r>
              <a:rPr lang="en-US" sz="3574">
                <a:solidFill>
                  <a:srgbClr val="023276"/>
                </a:solidFill>
                <a:latin typeface="Canva Sans Medium"/>
              </a:rPr>
              <a:t>ask for our help</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511096">
            <a:off x="12255915" y="400003"/>
            <a:ext cx="2967040" cy="2406000"/>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180120">
            <a:off x="14950933" y="3113221"/>
            <a:ext cx="2967040" cy="2406000"/>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498429">
            <a:off x="3338129" y="7448698"/>
            <a:ext cx="2967040" cy="2406000"/>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410353">
            <a:off x="482850" y="4904674"/>
            <a:ext cx="2967040" cy="2406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1458756" y="4757945"/>
            <a:ext cx="12593838" cy="1855215"/>
          </a:xfrm>
          <a:prstGeom prst="rect">
            <a:avLst/>
          </a:prstGeom>
        </p:spPr>
        <p:txBody>
          <a:bodyPr anchor="t" rtlCol="false" tIns="0" lIns="0" bIns="0" rIns="0">
            <a:spAutoFit/>
          </a:bodyPr>
          <a:lstStyle/>
          <a:p>
            <a:pPr algn="just">
              <a:lnSpc>
                <a:spcPts val="14762"/>
              </a:lnSpc>
            </a:pPr>
            <a:r>
              <a:rPr lang="en-US" sz="12100" spc="665">
                <a:solidFill>
                  <a:srgbClr val="023276"/>
                </a:solidFill>
                <a:latin typeface="Calistoga"/>
              </a:rPr>
              <a:t>INTRODUCTION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556660">
            <a:off x="11683126" y="596968"/>
            <a:ext cx="4227390" cy="342802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5658">
            <a:off x="7895331" y="8750304"/>
            <a:ext cx="2497338" cy="202511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12252">
            <a:off x="11777030" y="3122798"/>
            <a:ext cx="7135290" cy="8457779"/>
          </a:xfrm>
          <a:prstGeom prst="rect">
            <a:avLst/>
          </a:prstGeom>
        </p:spPr>
      </p:pic>
      <p:grpSp>
        <p:nvGrpSpPr>
          <p:cNvPr name="Group 7" id="7"/>
          <p:cNvGrpSpPr/>
          <p:nvPr/>
        </p:nvGrpSpPr>
        <p:grpSpPr>
          <a:xfrm rot="0">
            <a:off x="2274659" y="1572480"/>
            <a:ext cx="2951277" cy="2506129"/>
            <a:chOff x="0" y="0"/>
            <a:chExt cx="3935035" cy="3341505"/>
          </a:xfrm>
        </p:grpSpPr>
        <p:grpSp>
          <p:nvGrpSpPr>
            <p:cNvPr name="Group 8" id="8"/>
            <p:cNvGrpSpPr/>
            <p:nvPr/>
          </p:nvGrpSpPr>
          <p:grpSpPr>
            <a:xfrm rot="0">
              <a:off x="0" y="0"/>
              <a:ext cx="3935035" cy="3341505"/>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726443"/>
              <a:ext cx="3935035" cy="2592788"/>
            </a:xfrm>
            <a:prstGeom prst="rect">
              <a:avLst/>
            </a:prstGeom>
          </p:spPr>
          <p:txBody>
            <a:bodyPr anchor="t" rtlCol="false" tIns="0" lIns="0" bIns="0" rIns="0">
              <a:spAutoFit/>
            </a:bodyPr>
            <a:lstStyle/>
            <a:p>
              <a:pPr algn="ctr">
                <a:lnSpc>
                  <a:spcPts val="14196"/>
                </a:lnSpc>
              </a:pPr>
              <a:r>
                <a:rPr lang="en-US" sz="14196" spc="1447">
                  <a:solidFill>
                    <a:srgbClr val="023276"/>
                  </a:solidFill>
                  <a:latin typeface="Doublebass"/>
                </a:rPr>
                <a:t>01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358089" y="1038225"/>
            <a:ext cx="12553091" cy="1325626"/>
          </a:xfrm>
          <a:prstGeom prst="rect">
            <a:avLst/>
          </a:prstGeom>
        </p:spPr>
        <p:txBody>
          <a:bodyPr anchor="t" rtlCol="false" tIns="0" lIns="0" bIns="0" rIns="0">
            <a:spAutoFit/>
          </a:bodyPr>
          <a:lstStyle/>
          <a:p>
            <a:pPr>
              <a:lnSpc>
                <a:spcPts val="10471"/>
              </a:lnSpc>
            </a:pPr>
            <a:r>
              <a:rPr lang="en-US" sz="8799" spc="774">
                <a:solidFill>
                  <a:srgbClr val="023276"/>
                </a:solidFill>
                <a:latin typeface="Calistoga"/>
              </a:rPr>
              <a:t>introduction:</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9918687">
            <a:off x="14462612" y="9073349"/>
            <a:ext cx="3204643" cy="291913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921096">
            <a:off x="17284678" y="8719170"/>
            <a:ext cx="2006643" cy="162720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16735">
            <a:off x="15028843" y="514318"/>
            <a:ext cx="5912281" cy="5385551"/>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8897843">
            <a:off x="15588581" y="6309966"/>
            <a:ext cx="1876543" cy="2653210"/>
          </a:xfrm>
          <a:prstGeom prst="rect">
            <a:avLst/>
          </a:prstGeom>
        </p:spPr>
      </p:pic>
      <p:sp>
        <p:nvSpPr>
          <p:cNvPr name="AutoShape 8" id="8"/>
          <p:cNvSpPr/>
          <p:nvPr/>
        </p:nvSpPr>
        <p:spPr>
          <a:xfrm rot="-5445230">
            <a:off x="3142268" y="8330880"/>
            <a:ext cx="682746" cy="0"/>
          </a:xfrm>
          <a:prstGeom prst="line">
            <a:avLst/>
          </a:prstGeom>
          <a:ln cap="rnd" w="19050">
            <a:solidFill>
              <a:srgbClr val="C7D0D8"/>
            </a:solidFill>
            <a:prstDash val="sysDash"/>
            <a:headEnd type="none" len="sm" w="sm"/>
            <a:tailEnd type="none" len="sm" w="sm"/>
          </a:ln>
        </p:spPr>
      </p:sp>
      <p:grpSp>
        <p:nvGrpSpPr>
          <p:cNvPr name="Group 9" id="9"/>
          <p:cNvGrpSpPr/>
          <p:nvPr/>
        </p:nvGrpSpPr>
        <p:grpSpPr>
          <a:xfrm rot="0">
            <a:off x="2724913" y="10031395"/>
            <a:ext cx="11326581" cy="909060"/>
            <a:chOff x="0" y="0"/>
            <a:chExt cx="4639733" cy="372381"/>
          </a:xfrm>
        </p:grpSpPr>
        <p:sp>
          <p:nvSpPr>
            <p:cNvPr name="Freeform 10" id="10"/>
            <p:cNvSpPr/>
            <p:nvPr/>
          </p:nvSpPr>
          <p:spPr>
            <a:xfrm>
              <a:off x="0" y="0"/>
              <a:ext cx="4639733" cy="372380"/>
            </a:xfrm>
            <a:custGeom>
              <a:avLst/>
              <a:gdLst/>
              <a:ahLst/>
              <a:cxnLst/>
              <a:rect r="r" b="b" t="t" l="l"/>
              <a:pathLst>
                <a:path h="372380" w="4639733">
                  <a:moveTo>
                    <a:pt x="0" y="0"/>
                  </a:moveTo>
                  <a:lnTo>
                    <a:pt x="4639733" y="0"/>
                  </a:lnTo>
                  <a:lnTo>
                    <a:pt x="4639733" y="372380"/>
                  </a:lnTo>
                  <a:lnTo>
                    <a:pt x="0" y="372380"/>
                  </a:lnTo>
                  <a:close/>
                </a:path>
              </a:pathLst>
            </a:custGeom>
            <a:solidFill>
              <a:srgbClr val="C7D0D8"/>
            </a:solidFill>
          </p:spPr>
        </p:sp>
      </p:grpSp>
      <p:pic>
        <p:nvPicPr>
          <p:cNvPr name="Picture 11" id="1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008850" y="8341941"/>
            <a:ext cx="2015335" cy="2015335"/>
          </a:xfrm>
          <a:prstGeom prst="rect">
            <a:avLst/>
          </a:prstGeom>
        </p:spPr>
      </p:pic>
      <p:sp>
        <p:nvSpPr>
          <p:cNvPr name="AutoShape 12" id="12"/>
          <p:cNvSpPr/>
          <p:nvPr/>
        </p:nvSpPr>
        <p:spPr>
          <a:xfrm rot="-5445230">
            <a:off x="6558403" y="7255383"/>
            <a:ext cx="682746" cy="0"/>
          </a:xfrm>
          <a:prstGeom prst="line">
            <a:avLst/>
          </a:prstGeom>
          <a:ln cap="rnd" w="19050">
            <a:solidFill>
              <a:srgbClr val="C7D0D8"/>
            </a:solidFill>
            <a:prstDash val="sysDash"/>
            <a:headEnd type="none" len="sm" w="sm"/>
            <a:tailEnd type="none" len="sm" w="sm"/>
          </a:ln>
        </p:spPr>
      </p:sp>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5967160" y="7168010"/>
            <a:ext cx="2015335" cy="2015335"/>
          </a:xfrm>
          <a:prstGeom prst="rect">
            <a:avLst/>
          </a:prstGeom>
        </p:spPr>
      </p:pic>
      <p:sp>
        <p:nvSpPr>
          <p:cNvPr name="AutoShape 14" id="14"/>
          <p:cNvSpPr/>
          <p:nvPr/>
        </p:nvSpPr>
        <p:spPr>
          <a:xfrm rot="-5445230">
            <a:off x="12781828" y="8205431"/>
            <a:ext cx="682746" cy="0"/>
          </a:xfrm>
          <a:prstGeom prst="line">
            <a:avLst/>
          </a:prstGeom>
          <a:ln cap="rnd" w="19050">
            <a:solidFill>
              <a:srgbClr val="C7D0D8"/>
            </a:solidFill>
            <a:prstDash val="sysDash"/>
            <a:headEnd type="none" len="sm" w="sm"/>
            <a:tailEnd type="none" len="sm" w="sm"/>
          </a:ln>
        </p:spPr>
      </p:sp>
      <p:pic>
        <p:nvPicPr>
          <p:cNvPr name="Picture 15" id="15"/>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2129548" y="8242774"/>
            <a:ext cx="2015335" cy="2015335"/>
          </a:xfrm>
          <a:prstGeom prst="rect">
            <a:avLst/>
          </a:prstGeom>
        </p:spPr>
      </p:pic>
      <p:sp>
        <p:nvSpPr>
          <p:cNvPr name="AutoShape 16" id="16"/>
          <p:cNvSpPr/>
          <p:nvPr/>
        </p:nvSpPr>
        <p:spPr>
          <a:xfrm rot="-5445230">
            <a:off x="9811343" y="7302655"/>
            <a:ext cx="682746" cy="0"/>
          </a:xfrm>
          <a:prstGeom prst="line">
            <a:avLst/>
          </a:prstGeom>
          <a:ln cap="rnd" w="19050">
            <a:solidFill>
              <a:srgbClr val="C7D0D8"/>
            </a:solidFill>
            <a:prstDash val="sysDash"/>
            <a:headEnd type="none" len="sm" w="sm"/>
            <a:tailEnd type="none" len="sm" w="sm"/>
          </a:ln>
        </p:spPr>
      </p:sp>
      <p:pic>
        <p:nvPicPr>
          <p:cNvPr name="Picture 17" id="17"/>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9172524" y="7207288"/>
            <a:ext cx="2015335" cy="2015335"/>
          </a:xfrm>
          <a:prstGeom prst="rect">
            <a:avLst/>
          </a:prstGeom>
        </p:spPr>
      </p:pic>
      <p:pic>
        <p:nvPicPr>
          <p:cNvPr name="Picture 18" id="18"/>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10800000">
            <a:off x="1968995" y="8334574"/>
            <a:ext cx="12838416" cy="6419208"/>
          </a:xfrm>
          <a:prstGeom prst="rect">
            <a:avLst/>
          </a:prstGeom>
        </p:spPr>
      </p:pic>
      <p:grpSp>
        <p:nvGrpSpPr>
          <p:cNvPr name="Group 19" id="19"/>
          <p:cNvGrpSpPr>
            <a:grpSpLocks noChangeAspect="true"/>
          </p:cNvGrpSpPr>
          <p:nvPr/>
        </p:nvGrpSpPr>
        <p:grpSpPr>
          <a:xfrm rot="0">
            <a:off x="1653685" y="10145818"/>
            <a:ext cx="13336325" cy="13336325"/>
            <a:chOff x="0" y="0"/>
            <a:chExt cx="6355080" cy="6355080"/>
          </a:xfrm>
        </p:grpSpPr>
        <p:sp>
          <p:nvSpPr>
            <p:cNvPr name="Freeform 20" id="20"/>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F2F2"/>
            </a:solidFill>
          </p:spPr>
        </p:sp>
      </p:grpSp>
      <p:pic>
        <p:nvPicPr>
          <p:cNvPr name="Picture 21" id="21"/>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0"/>
          <a:stretch>
            <a:fillRect/>
          </a:stretch>
        </p:blipFill>
        <p:spPr>
          <a:xfrm flipH="false" flipV="false" rot="0">
            <a:off x="3768894" y="7711530"/>
            <a:ext cx="285870" cy="285870"/>
          </a:xfrm>
          <a:prstGeom prst="rect">
            <a:avLst/>
          </a:prstGeom>
        </p:spPr>
      </p:pic>
      <p:pic>
        <p:nvPicPr>
          <p:cNvPr name="Picture 22" id="22"/>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6742826" y="6704960"/>
            <a:ext cx="285870" cy="285870"/>
          </a:xfrm>
          <a:prstGeom prst="rect">
            <a:avLst/>
          </a:prstGeom>
        </p:spPr>
      </p:pic>
      <p:pic>
        <p:nvPicPr>
          <p:cNvPr name="Picture 23" id="23"/>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0">
            <a:off x="9995765" y="6683305"/>
            <a:ext cx="285870" cy="285870"/>
          </a:xfrm>
          <a:prstGeom prst="rect">
            <a:avLst/>
          </a:prstGeom>
        </p:spPr>
      </p:pic>
      <p:pic>
        <p:nvPicPr>
          <p:cNvPr name="Picture 24" id="24"/>
          <p:cNvPicPr>
            <a:picLocks noChangeAspect="true"/>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0" t="0" r="0" b="0"/>
          <a:stretch>
            <a:fillRect/>
          </a:stretch>
        </p:blipFill>
        <p:spPr>
          <a:xfrm flipH="false" flipV="false" rot="0">
            <a:off x="12994281" y="7636570"/>
            <a:ext cx="285870" cy="285870"/>
          </a:xfrm>
          <a:prstGeom prst="rect">
            <a:avLst/>
          </a:prstGeom>
        </p:spPr>
      </p:pic>
      <p:pic>
        <p:nvPicPr>
          <p:cNvPr name="Picture 25" id="25"/>
          <p:cNvPicPr>
            <a:picLocks noChangeAspect="true"/>
          </p:cNvPicPr>
          <p:nvPr/>
        </p:nvPicPr>
        <p:blipFill>
          <a:blip r:embed="rId27"/>
          <a:srcRect l="0" t="0" r="0" b="0"/>
          <a:stretch>
            <a:fillRect/>
          </a:stretch>
        </p:blipFill>
        <p:spPr>
          <a:xfrm flipH="false" flipV="false" rot="0">
            <a:off x="3231890" y="8714758"/>
            <a:ext cx="1392245" cy="1230912"/>
          </a:xfrm>
          <a:prstGeom prst="rect">
            <a:avLst/>
          </a:prstGeom>
        </p:spPr>
      </p:pic>
      <p:pic>
        <p:nvPicPr>
          <p:cNvPr name="Picture 26" id="26"/>
          <p:cNvPicPr>
            <a:picLocks noChangeAspect="true"/>
          </p:cNvPicPr>
          <p:nvPr/>
        </p:nvPicPr>
        <p:blipFill>
          <a:blip r:embed="rId28"/>
          <a:srcRect l="0" t="30212" r="68412" b="28920"/>
          <a:stretch>
            <a:fillRect/>
          </a:stretch>
        </p:blipFill>
        <p:spPr>
          <a:xfrm flipH="false" flipV="false" rot="-4496944">
            <a:off x="6475243" y="7343635"/>
            <a:ext cx="999168" cy="1509705"/>
          </a:xfrm>
          <a:prstGeom prst="rect">
            <a:avLst/>
          </a:prstGeom>
        </p:spPr>
      </p:pic>
      <p:pic>
        <p:nvPicPr>
          <p:cNvPr name="Picture 27" id="27"/>
          <p:cNvPicPr>
            <a:picLocks noChangeAspect="true"/>
          </p:cNvPicPr>
          <p:nvPr/>
        </p:nvPicPr>
        <p:blipFill>
          <a:blip r:embed="rId29"/>
          <a:srcRect l="0" t="0" r="0" b="0"/>
          <a:stretch>
            <a:fillRect/>
          </a:stretch>
        </p:blipFill>
        <p:spPr>
          <a:xfrm flipH="false" flipV="false" rot="0">
            <a:off x="9508155" y="7688802"/>
            <a:ext cx="1446908" cy="617197"/>
          </a:xfrm>
          <a:prstGeom prst="rect">
            <a:avLst/>
          </a:prstGeom>
        </p:spPr>
      </p:pic>
      <p:pic>
        <p:nvPicPr>
          <p:cNvPr name="Picture 28" id="28"/>
          <p:cNvPicPr>
            <a:picLocks noChangeAspect="true"/>
          </p:cNvPicPr>
          <p:nvPr/>
        </p:nvPicPr>
        <p:blipFill>
          <a:blip r:embed="rId30"/>
          <a:srcRect l="0" t="0" r="0" b="0"/>
          <a:stretch>
            <a:fillRect/>
          </a:stretch>
        </p:blipFill>
        <p:spPr>
          <a:xfrm flipH="false" flipV="false" rot="0">
            <a:off x="12493316" y="8744681"/>
            <a:ext cx="1350434" cy="1011522"/>
          </a:xfrm>
          <a:prstGeom prst="rect">
            <a:avLst/>
          </a:prstGeom>
        </p:spPr>
      </p:pic>
      <p:sp>
        <p:nvSpPr>
          <p:cNvPr name="TextBox 29" id="29"/>
          <p:cNvSpPr txBox="true"/>
          <p:nvPr/>
        </p:nvSpPr>
        <p:spPr>
          <a:xfrm rot="0">
            <a:off x="2358089" y="2594394"/>
            <a:ext cx="12553091" cy="1042670"/>
          </a:xfrm>
          <a:prstGeom prst="rect">
            <a:avLst/>
          </a:prstGeom>
        </p:spPr>
        <p:txBody>
          <a:bodyPr anchor="t" rtlCol="false" tIns="0" lIns="0" bIns="0" rIns="0">
            <a:spAutoFit/>
          </a:bodyPr>
          <a:lstStyle/>
          <a:p>
            <a:pPr>
              <a:lnSpc>
                <a:spcPts val="4164"/>
              </a:lnSpc>
            </a:pPr>
            <a:r>
              <a:rPr lang="en-US" sz="3499">
                <a:solidFill>
                  <a:srgbClr val="023276"/>
                </a:solidFill>
                <a:latin typeface="Canva Sans Medium"/>
              </a:rPr>
              <a:t>inspiration came from host-parasite coevolution in nature One striking natural example is: "</a:t>
            </a:r>
            <a:r>
              <a:rPr lang="en-US" sz="3499">
                <a:solidFill>
                  <a:srgbClr val="D65E3E"/>
                </a:solidFill>
                <a:latin typeface="Canva Sans Medium"/>
              </a:rPr>
              <a:t>Egg mimicry</a:t>
            </a:r>
            <a:r>
              <a:rPr lang="en-US" sz="3499">
                <a:solidFill>
                  <a:srgbClr val="023276"/>
                </a:solidFill>
                <a:latin typeface="Canva Sans Medium"/>
              </a:rPr>
              <a:t>"</a:t>
            </a:r>
          </a:p>
        </p:txBody>
      </p:sp>
      <p:sp>
        <p:nvSpPr>
          <p:cNvPr name="TextBox 30" id="30"/>
          <p:cNvSpPr txBox="true"/>
          <p:nvPr/>
        </p:nvSpPr>
        <p:spPr>
          <a:xfrm rot="0">
            <a:off x="2533479" y="5114925"/>
            <a:ext cx="2789067" cy="2509868"/>
          </a:xfrm>
          <a:prstGeom prst="rect">
            <a:avLst/>
          </a:prstGeom>
        </p:spPr>
        <p:txBody>
          <a:bodyPr anchor="t" rtlCol="false" tIns="0" lIns="0" bIns="0" rIns="0">
            <a:spAutoFit/>
          </a:bodyPr>
          <a:lstStyle/>
          <a:p>
            <a:pPr algn="ctr">
              <a:lnSpc>
                <a:spcPts val="2885"/>
              </a:lnSpc>
            </a:pPr>
            <a:r>
              <a:rPr lang="en-US" sz="2061">
                <a:solidFill>
                  <a:srgbClr val="023276"/>
                </a:solidFill>
                <a:latin typeface="Canva Sans Medium"/>
              </a:rPr>
              <a:t>Insects such as butterflies sometimes lay their eggs on plant leaves, providing a ready food source for newly hatched larva.</a:t>
            </a:r>
          </a:p>
        </p:txBody>
      </p:sp>
      <p:sp>
        <p:nvSpPr>
          <p:cNvPr name="TextBox 31" id="31"/>
          <p:cNvSpPr txBox="true"/>
          <p:nvPr/>
        </p:nvSpPr>
        <p:spPr>
          <a:xfrm rot="0">
            <a:off x="5449674" y="4195092"/>
            <a:ext cx="2872173" cy="2509868"/>
          </a:xfrm>
          <a:prstGeom prst="rect">
            <a:avLst/>
          </a:prstGeom>
        </p:spPr>
        <p:txBody>
          <a:bodyPr anchor="t" rtlCol="false" tIns="0" lIns="0" bIns="0" rIns="0">
            <a:spAutoFit/>
          </a:bodyPr>
          <a:lstStyle/>
          <a:p>
            <a:pPr algn="ctr">
              <a:lnSpc>
                <a:spcPts val="2885"/>
              </a:lnSpc>
            </a:pPr>
            <a:r>
              <a:rPr lang="en-US" sz="2061">
                <a:solidFill>
                  <a:srgbClr val="023276"/>
                </a:solidFill>
                <a:latin typeface="Canva Sans Medium"/>
              </a:rPr>
              <a:t>The passion flower plant has evolved a protection against such parasitism by producing toxic chemicals in its leaves. </a:t>
            </a:r>
          </a:p>
        </p:txBody>
      </p:sp>
      <p:sp>
        <p:nvSpPr>
          <p:cNvPr name="TextBox 32" id="32"/>
          <p:cNvSpPr txBox="true"/>
          <p:nvPr/>
        </p:nvSpPr>
        <p:spPr>
          <a:xfrm rot="0">
            <a:off x="8941339" y="4333929"/>
            <a:ext cx="2580541" cy="2147918"/>
          </a:xfrm>
          <a:prstGeom prst="rect">
            <a:avLst/>
          </a:prstGeom>
        </p:spPr>
        <p:txBody>
          <a:bodyPr anchor="t" rtlCol="false" tIns="0" lIns="0" bIns="0" rIns="0">
            <a:spAutoFit/>
          </a:bodyPr>
          <a:lstStyle/>
          <a:p>
            <a:pPr algn="ctr">
              <a:lnSpc>
                <a:spcPts val="2885"/>
              </a:lnSpc>
            </a:pPr>
            <a:r>
              <a:rPr lang="en-US" sz="2061">
                <a:solidFill>
                  <a:srgbClr val="023276"/>
                </a:solidFill>
                <a:latin typeface="Canva Sans Medium"/>
              </a:rPr>
              <a:t> However, the genus of butterfly has evolved a counter-adaptation: its larva are able to tolerate these chemicals.</a:t>
            </a:r>
          </a:p>
        </p:txBody>
      </p:sp>
      <p:sp>
        <p:nvSpPr>
          <p:cNvPr name="TextBox 33" id="33"/>
          <p:cNvSpPr txBox="true"/>
          <p:nvPr/>
        </p:nvSpPr>
        <p:spPr>
          <a:xfrm rot="0">
            <a:off x="11642261" y="5098044"/>
            <a:ext cx="2989910" cy="2509868"/>
          </a:xfrm>
          <a:prstGeom prst="rect">
            <a:avLst/>
          </a:prstGeom>
        </p:spPr>
        <p:txBody>
          <a:bodyPr anchor="t" rtlCol="false" tIns="0" lIns="0" bIns="0" rIns="0">
            <a:spAutoFit/>
          </a:bodyPr>
          <a:lstStyle/>
          <a:p>
            <a:pPr algn="ctr">
              <a:lnSpc>
                <a:spcPts val="2885"/>
              </a:lnSpc>
            </a:pPr>
            <a:r>
              <a:rPr lang="en-US" sz="2061">
                <a:solidFill>
                  <a:srgbClr val="023276"/>
                </a:solidFill>
                <a:latin typeface="Canva Sans Medium"/>
              </a:rPr>
              <a:t>the passion flower has evolved a remarkable  yellow spots on its leaves that resemble butterfly eggs in  order to avoid  competition among larva.</a:t>
            </a:r>
          </a:p>
        </p:txBody>
      </p:sp>
      <p:grpSp>
        <p:nvGrpSpPr>
          <p:cNvPr name="Group 34" id="34"/>
          <p:cNvGrpSpPr>
            <a:grpSpLocks noChangeAspect="true"/>
          </p:cNvGrpSpPr>
          <p:nvPr/>
        </p:nvGrpSpPr>
        <p:grpSpPr>
          <a:xfrm rot="0">
            <a:off x="1968995" y="8264100"/>
            <a:ext cx="13159692" cy="13159692"/>
            <a:chOff x="0" y="0"/>
            <a:chExt cx="6355080" cy="6355080"/>
          </a:xfrm>
        </p:grpSpPr>
        <p:sp>
          <p:nvSpPr>
            <p:cNvPr name="Freeform 35" id="35"/>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F2F2"/>
            </a:solidFill>
          </p:spPr>
        </p:sp>
      </p:grpSp>
      <p:pic>
        <p:nvPicPr>
          <p:cNvPr name="Picture 36" id="36"/>
          <p:cNvPicPr>
            <a:picLocks noChangeAspect="true"/>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0" t="0" r="0" b="0"/>
          <a:stretch>
            <a:fillRect/>
          </a:stretch>
        </p:blipFill>
        <p:spPr>
          <a:xfrm flipH="false" flipV="false" rot="113263">
            <a:off x="6653051" y="9178056"/>
            <a:ext cx="3289428" cy="328942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2F2"/>
        </a:solidFill>
      </p:bgPr>
    </p:bg>
    <p:spTree>
      <p:nvGrpSpPr>
        <p:cNvPr id="1" name=""/>
        <p:cNvGrpSpPr/>
        <p:nvPr/>
      </p:nvGrpSpPr>
      <p:grpSpPr>
        <a:xfrm>
          <a:off x="0" y="0"/>
          <a:ext cx="0" cy="0"/>
          <a:chOff x="0" y="0"/>
          <a:chExt cx="0" cy="0"/>
        </a:xfrm>
      </p:grpSpPr>
      <p:sp>
        <p:nvSpPr>
          <p:cNvPr name="TextBox 2" id="2"/>
          <p:cNvSpPr txBox="true"/>
          <p:nvPr/>
        </p:nvSpPr>
        <p:spPr>
          <a:xfrm rot="0">
            <a:off x="2638409" y="2685704"/>
            <a:ext cx="12623979" cy="5233670"/>
          </a:xfrm>
          <a:prstGeom prst="rect">
            <a:avLst/>
          </a:prstGeom>
        </p:spPr>
        <p:txBody>
          <a:bodyPr anchor="t" rtlCol="false" tIns="0" lIns="0" bIns="0" rIns="0">
            <a:spAutoFit/>
          </a:bodyPr>
          <a:lstStyle/>
          <a:p>
            <a:pPr>
              <a:lnSpc>
                <a:spcPts val="4164"/>
              </a:lnSpc>
            </a:pPr>
            <a:r>
              <a:rPr lang="en-US" sz="3499">
                <a:solidFill>
                  <a:srgbClr val="023276"/>
                </a:solidFill>
                <a:latin typeface="Canva Sans Medium"/>
              </a:rPr>
              <a:t>    In general, coevolutionary learning systems consist of two populations of individuals which evolve concurrently, with the fitness of individuals in each population depending on their </a:t>
            </a:r>
            <a:r>
              <a:rPr lang="en-US" sz="3499">
                <a:solidFill>
                  <a:srgbClr val="D65E3E"/>
                </a:solidFill>
                <a:latin typeface="Canva Sans Medium"/>
              </a:rPr>
              <a:t>interactions</a:t>
            </a:r>
            <a:r>
              <a:rPr lang="en-US" sz="3499">
                <a:solidFill>
                  <a:srgbClr val="023276"/>
                </a:solidFill>
                <a:latin typeface="Canva Sans Medium"/>
              </a:rPr>
              <a:t> with individuals in the other population. </a:t>
            </a:r>
          </a:p>
          <a:p>
            <a:pPr>
              <a:lnSpc>
                <a:spcPts val="4164"/>
              </a:lnSpc>
            </a:pPr>
            <a:r>
              <a:rPr lang="en-US" sz="3499">
                <a:solidFill>
                  <a:srgbClr val="023276"/>
                </a:solidFill>
                <a:latin typeface="Canva Sans Medium"/>
              </a:rPr>
              <a:t> </a:t>
            </a:r>
          </a:p>
          <a:p>
            <a:pPr>
              <a:lnSpc>
                <a:spcPts val="4164"/>
              </a:lnSpc>
            </a:pPr>
          </a:p>
          <a:p>
            <a:pPr>
              <a:lnSpc>
                <a:spcPts val="4164"/>
              </a:lnSpc>
            </a:pPr>
          </a:p>
          <a:p>
            <a:pPr>
              <a:lnSpc>
                <a:spcPts val="4164"/>
              </a:lnSpc>
            </a:pPr>
          </a:p>
          <a:p>
            <a:pPr>
              <a:lnSpc>
                <a:spcPts val="4164"/>
              </a:lnSpc>
            </a:pPr>
            <a:r>
              <a:rPr lang="en-US" sz="3499">
                <a:solidFill>
                  <a:srgbClr val="023276"/>
                </a:solidFill>
                <a:latin typeface="Canva Sans Medium"/>
              </a:rPr>
              <a:t>                competitive                              cooperative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371063">
            <a:off x="-2876732" y="4914554"/>
            <a:ext cx="7210568" cy="409035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371063">
            <a:off x="14117793" y="1157097"/>
            <a:ext cx="7210568" cy="409035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486985" y="5405998"/>
            <a:ext cx="2492312" cy="184431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9720436" y="5405998"/>
            <a:ext cx="2492312" cy="184431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274659" y="4480879"/>
            <a:ext cx="11347879" cy="2834129"/>
          </a:xfrm>
          <a:prstGeom prst="rect">
            <a:avLst/>
          </a:prstGeom>
        </p:spPr>
        <p:txBody>
          <a:bodyPr anchor="t" rtlCol="false" tIns="0" lIns="0" bIns="0" rIns="0">
            <a:spAutoFit/>
          </a:bodyPr>
          <a:lstStyle/>
          <a:p>
            <a:pPr algn="just">
              <a:lnSpc>
                <a:spcPts val="11225"/>
              </a:lnSpc>
            </a:pPr>
            <a:r>
              <a:rPr lang="en-US" sz="9201" spc="506">
                <a:solidFill>
                  <a:srgbClr val="023276"/>
                </a:solidFill>
                <a:latin typeface="Calistoga"/>
              </a:rPr>
              <a:t>COEVOLUTIONARY</a:t>
            </a:r>
          </a:p>
          <a:p>
            <a:pPr algn="just">
              <a:lnSpc>
                <a:spcPts val="11225"/>
              </a:lnSpc>
            </a:pPr>
            <a:r>
              <a:rPr lang="en-US" sz="9201" spc="506">
                <a:solidFill>
                  <a:srgbClr val="023276"/>
                </a:solidFill>
                <a:latin typeface="Calistoga"/>
              </a:rPr>
              <a:t>ALGORITHM</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556660">
            <a:off x="11683126" y="596968"/>
            <a:ext cx="4227390" cy="342802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5658">
            <a:off x="7895331" y="8750304"/>
            <a:ext cx="2497338" cy="202511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12252">
            <a:off x="11777030" y="3122798"/>
            <a:ext cx="7135290" cy="8457779"/>
          </a:xfrm>
          <a:prstGeom prst="rect">
            <a:avLst/>
          </a:prstGeom>
        </p:spPr>
      </p:pic>
      <p:grpSp>
        <p:nvGrpSpPr>
          <p:cNvPr name="Group 7" id="7"/>
          <p:cNvGrpSpPr/>
          <p:nvPr/>
        </p:nvGrpSpPr>
        <p:grpSpPr>
          <a:xfrm rot="0">
            <a:off x="2274659" y="1572480"/>
            <a:ext cx="2951277" cy="2506129"/>
            <a:chOff x="0" y="0"/>
            <a:chExt cx="3935035" cy="3341505"/>
          </a:xfrm>
        </p:grpSpPr>
        <p:grpSp>
          <p:nvGrpSpPr>
            <p:cNvPr name="Group 8" id="8"/>
            <p:cNvGrpSpPr/>
            <p:nvPr/>
          </p:nvGrpSpPr>
          <p:grpSpPr>
            <a:xfrm rot="0">
              <a:off x="0" y="0"/>
              <a:ext cx="3935035" cy="3341505"/>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726443"/>
              <a:ext cx="3935035" cy="2592788"/>
            </a:xfrm>
            <a:prstGeom prst="rect">
              <a:avLst/>
            </a:prstGeom>
          </p:spPr>
          <p:txBody>
            <a:bodyPr anchor="t" rtlCol="false" tIns="0" lIns="0" bIns="0" rIns="0">
              <a:spAutoFit/>
            </a:bodyPr>
            <a:lstStyle/>
            <a:p>
              <a:pPr algn="ctr">
                <a:lnSpc>
                  <a:spcPts val="14196"/>
                </a:lnSpc>
              </a:pPr>
              <a:r>
                <a:rPr lang="en-US" sz="14196" spc="1447">
                  <a:solidFill>
                    <a:srgbClr val="023276"/>
                  </a:solidFill>
                  <a:latin typeface="Doublebass"/>
                </a:rPr>
                <a:t>02</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3297160" y="5442048"/>
            <a:ext cx="10691956" cy="1978456"/>
          </a:xfrm>
          <a:prstGeom prst="rect">
            <a:avLst/>
          </a:prstGeom>
        </p:spPr>
        <p:txBody>
          <a:bodyPr anchor="t" rtlCol="false" tIns="0" lIns="0" bIns="0" rIns="0">
            <a:spAutoFit/>
          </a:bodyPr>
          <a:lstStyle/>
          <a:p>
            <a:pPr>
              <a:lnSpc>
                <a:spcPts val="3961"/>
              </a:lnSpc>
            </a:pPr>
            <a:r>
              <a:rPr lang="en-US" sz="3220">
                <a:solidFill>
                  <a:srgbClr val="023276"/>
                </a:solidFill>
                <a:latin typeface="Canva Sans Medium"/>
              </a:rPr>
              <a:t>coevolution will be better able to preserve diversity in its populations than non-coevolutionary methods, since the environment for each population (i.e., the other population) is continually changing.</a:t>
            </a:r>
          </a:p>
        </p:txBody>
      </p:sp>
      <p:sp>
        <p:nvSpPr>
          <p:cNvPr name="TextBox 4" id="4"/>
          <p:cNvSpPr txBox="true"/>
          <p:nvPr/>
        </p:nvSpPr>
        <p:spPr>
          <a:xfrm rot="0">
            <a:off x="5085935" y="4543301"/>
            <a:ext cx="6028963" cy="666750"/>
          </a:xfrm>
          <a:prstGeom prst="rect">
            <a:avLst/>
          </a:prstGeom>
        </p:spPr>
        <p:txBody>
          <a:bodyPr anchor="t" rtlCol="false" tIns="0" lIns="0" bIns="0" rIns="0">
            <a:spAutoFit/>
          </a:bodyPr>
          <a:lstStyle/>
          <a:p>
            <a:pPr>
              <a:lnSpc>
                <a:spcPts val="5280"/>
              </a:lnSpc>
            </a:pPr>
            <a:r>
              <a:rPr lang="en-US" sz="4400" spc="431">
                <a:solidFill>
                  <a:srgbClr val="023276"/>
                </a:solidFill>
                <a:latin typeface="Calistoga"/>
              </a:rPr>
              <a:t>FIRST ADVANTAGE</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856076">
            <a:off x="-2061382" y="3000307"/>
            <a:ext cx="3545027" cy="344834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373379">
            <a:off x="12299906" y="-2513529"/>
            <a:ext cx="5289262" cy="4664167"/>
          </a:xfrm>
          <a:prstGeom prst="rect">
            <a:avLst/>
          </a:prstGeom>
        </p:spPr>
      </p:pic>
      <p:grpSp>
        <p:nvGrpSpPr>
          <p:cNvPr name="Group 7" id="7"/>
          <p:cNvGrpSpPr/>
          <p:nvPr/>
        </p:nvGrpSpPr>
        <p:grpSpPr>
          <a:xfrm rot="0">
            <a:off x="3297160" y="3850708"/>
            <a:ext cx="1600795" cy="1359343"/>
            <a:chOff x="0" y="0"/>
            <a:chExt cx="2134393" cy="1812457"/>
          </a:xfrm>
        </p:grpSpPr>
        <p:grpSp>
          <p:nvGrpSpPr>
            <p:cNvPr name="Group 8" id="8"/>
            <p:cNvGrpSpPr/>
            <p:nvPr/>
          </p:nvGrpSpPr>
          <p:grpSpPr>
            <a:xfrm rot="0">
              <a:off x="0" y="0"/>
              <a:ext cx="2134393" cy="1812457"/>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387077"/>
              <a:ext cx="2134393" cy="1413299"/>
            </a:xfrm>
            <a:prstGeom prst="rect">
              <a:avLst/>
            </a:prstGeom>
          </p:spPr>
          <p:txBody>
            <a:bodyPr anchor="t" rtlCol="false" tIns="0" lIns="0" bIns="0" rIns="0">
              <a:spAutoFit/>
            </a:bodyPr>
            <a:lstStyle/>
            <a:p>
              <a:pPr algn="ctr">
                <a:lnSpc>
                  <a:spcPts val="7700"/>
                </a:lnSpc>
              </a:pPr>
              <a:r>
                <a:rPr lang="en-US" sz="7700" spc="785">
                  <a:solidFill>
                    <a:srgbClr val="023276"/>
                  </a:solidFill>
                  <a:latin typeface="Doublebass"/>
                </a:rPr>
                <a:t>01</a:t>
              </a:r>
            </a:p>
          </p:txBody>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8685278">
            <a:off x="15962332" y="1336247"/>
            <a:ext cx="5584275" cy="4924315"/>
          </a:xfrm>
          <a:prstGeom prst="rect">
            <a:avLst/>
          </a:prstGeom>
        </p:spPr>
      </p:pic>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56076">
            <a:off x="-2618488" y="6916499"/>
            <a:ext cx="6622415" cy="6441804"/>
          </a:xfrm>
          <a:prstGeom prst="rect">
            <a:avLst/>
          </a:prstGeom>
        </p:spPr>
      </p:pic>
      <p:sp>
        <p:nvSpPr>
          <p:cNvPr name="TextBox 14" id="14"/>
          <p:cNvSpPr txBox="true"/>
          <p:nvPr/>
        </p:nvSpPr>
        <p:spPr>
          <a:xfrm rot="0">
            <a:off x="1186162" y="1507937"/>
            <a:ext cx="14339912" cy="1108706"/>
          </a:xfrm>
          <a:prstGeom prst="rect">
            <a:avLst/>
          </a:prstGeom>
        </p:spPr>
        <p:txBody>
          <a:bodyPr anchor="t" rtlCol="false" tIns="0" lIns="0" bIns="0" rIns="0">
            <a:spAutoFit/>
          </a:bodyPr>
          <a:lstStyle/>
          <a:p>
            <a:pPr algn="ctr">
              <a:lnSpc>
                <a:spcPts val="8399"/>
              </a:lnSpc>
            </a:pPr>
            <a:r>
              <a:rPr lang="en-US" sz="8399" spc="856">
                <a:solidFill>
                  <a:srgbClr val="023276"/>
                </a:solidFill>
                <a:latin typeface="Calistoga"/>
              </a:rPr>
              <a:t>WHY TO USE COEV</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51696">
            <a:off x="15698528" y="4820281"/>
            <a:ext cx="3895192" cy="5017226"/>
          </a:xfrm>
          <a:prstGeom prst="rect">
            <a:avLst/>
          </a:prstGeom>
        </p:spPr>
      </p:pic>
      <p:sp>
        <p:nvSpPr>
          <p:cNvPr name="TextBox 4" id="4"/>
          <p:cNvSpPr txBox="true"/>
          <p:nvPr/>
        </p:nvSpPr>
        <p:spPr>
          <a:xfrm rot="0">
            <a:off x="1028700" y="7382539"/>
            <a:ext cx="10292943" cy="1483156"/>
          </a:xfrm>
          <a:prstGeom prst="rect">
            <a:avLst/>
          </a:prstGeom>
        </p:spPr>
        <p:txBody>
          <a:bodyPr anchor="t" rtlCol="false" tIns="0" lIns="0" bIns="0" rIns="0">
            <a:spAutoFit/>
          </a:bodyPr>
          <a:lstStyle/>
          <a:p>
            <a:pPr>
              <a:lnSpc>
                <a:spcPts val="3961"/>
              </a:lnSpc>
            </a:pPr>
            <a:r>
              <a:rPr lang="en-US" sz="3220">
                <a:solidFill>
                  <a:srgbClr val="023276"/>
                </a:solidFill>
                <a:latin typeface="Canva Sans Medium"/>
              </a:rPr>
              <a:t>the hosts will learn successfully with many fewer training examples than needed in traditional machine learning approaches.</a:t>
            </a:r>
          </a:p>
        </p:txBody>
      </p:sp>
      <p:sp>
        <p:nvSpPr>
          <p:cNvPr name="TextBox 5" id="5"/>
          <p:cNvSpPr txBox="true"/>
          <p:nvPr/>
        </p:nvSpPr>
        <p:spPr>
          <a:xfrm rot="0">
            <a:off x="2817475" y="6445693"/>
            <a:ext cx="5959586" cy="666750"/>
          </a:xfrm>
          <a:prstGeom prst="rect">
            <a:avLst/>
          </a:prstGeom>
        </p:spPr>
        <p:txBody>
          <a:bodyPr anchor="t" rtlCol="false" tIns="0" lIns="0" bIns="0" rIns="0">
            <a:spAutoFit/>
          </a:bodyPr>
          <a:lstStyle/>
          <a:p>
            <a:pPr>
              <a:lnSpc>
                <a:spcPts val="5280"/>
              </a:lnSpc>
            </a:pPr>
            <a:r>
              <a:rPr lang="en-US" sz="4400" spc="431">
                <a:solidFill>
                  <a:srgbClr val="023276"/>
                </a:solidFill>
                <a:latin typeface="Calistoga"/>
              </a:rPr>
              <a:t>THIRD ADVANTAGE</a:t>
            </a:r>
          </a:p>
        </p:txBody>
      </p:sp>
      <p:grpSp>
        <p:nvGrpSpPr>
          <p:cNvPr name="Group 6" id="6"/>
          <p:cNvGrpSpPr/>
          <p:nvPr/>
        </p:nvGrpSpPr>
        <p:grpSpPr>
          <a:xfrm rot="0">
            <a:off x="1028700" y="5823171"/>
            <a:ext cx="1600795" cy="1359343"/>
            <a:chOff x="0" y="0"/>
            <a:chExt cx="2134393" cy="1812457"/>
          </a:xfrm>
        </p:grpSpPr>
        <p:grpSp>
          <p:nvGrpSpPr>
            <p:cNvPr name="Group 7" id="7"/>
            <p:cNvGrpSpPr/>
            <p:nvPr/>
          </p:nvGrpSpPr>
          <p:grpSpPr>
            <a:xfrm rot="0">
              <a:off x="0" y="0"/>
              <a:ext cx="2134393" cy="1812457"/>
              <a:chOff x="0" y="0"/>
              <a:chExt cx="1042015" cy="884845"/>
            </a:xfrm>
          </p:grpSpPr>
          <p:sp>
            <p:nvSpPr>
              <p:cNvPr name="Freeform 8" id="8"/>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9" id="9"/>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0" id="10"/>
            <p:cNvSpPr txBox="true"/>
            <p:nvPr/>
          </p:nvSpPr>
          <p:spPr>
            <a:xfrm rot="0">
              <a:off x="0" y="387077"/>
              <a:ext cx="2134393" cy="1413299"/>
            </a:xfrm>
            <a:prstGeom prst="rect">
              <a:avLst/>
            </a:prstGeom>
          </p:spPr>
          <p:txBody>
            <a:bodyPr anchor="t" rtlCol="false" tIns="0" lIns="0" bIns="0" rIns="0">
              <a:spAutoFit/>
            </a:bodyPr>
            <a:lstStyle/>
            <a:p>
              <a:pPr algn="ctr">
                <a:lnSpc>
                  <a:spcPts val="7700"/>
                </a:lnSpc>
              </a:pPr>
              <a:r>
                <a:rPr lang="en-US" sz="7700" spc="785">
                  <a:solidFill>
                    <a:srgbClr val="023276"/>
                  </a:solidFill>
                  <a:latin typeface="Doublebass"/>
                </a:rPr>
                <a:t>03</a:t>
              </a:r>
            </a:p>
          </p:txBody>
        </p:sp>
      </p:grpSp>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548017" y="4868611"/>
            <a:ext cx="2333184" cy="1892000"/>
          </a:xfrm>
          <a:prstGeom prst="rect">
            <a:avLst/>
          </a:prstGeom>
        </p:spPr>
      </p:pic>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1471906">
            <a:off x="15305566" y="5151772"/>
            <a:ext cx="1655919" cy="1342800"/>
          </a:xfrm>
          <a:prstGeom prst="rect">
            <a:avLst/>
          </a:prstGeom>
        </p:spPr>
      </p:pic>
      <p:grpSp>
        <p:nvGrpSpPr>
          <p:cNvPr name="Group 13" id="13"/>
          <p:cNvGrpSpPr/>
          <p:nvPr/>
        </p:nvGrpSpPr>
        <p:grpSpPr>
          <a:xfrm rot="206943">
            <a:off x="-1528054" y="-656026"/>
            <a:ext cx="6731534" cy="4027471"/>
            <a:chOff x="0" y="0"/>
            <a:chExt cx="8975379" cy="5369961"/>
          </a:xfrm>
        </p:grpSpPr>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257128"/>
              <a:ext cx="5057056" cy="5112832"/>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0">
              <a:off x="3918323" y="0"/>
              <a:ext cx="5057056" cy="5112832"/>
            </a:xfrm>
            <a:prstGeom prst="rect">
              <a:avLst/>
            </a:prstGeom>
          </p:spPr>
        </p:pic>
      </p:grpSp>
      <p:sp>
        <p:nvSpPr>
          <p:cNvPr name="TextBox 16" id="16"/>
          <p:cNvSpPr txBox="true"/>
          <p:nvPr/>
        </p:nvSpPr>
        <p:spPr>
          <a:xfrm rot="0">
            <a:off x="9171190" y="1708371"/>
            <a:ext cx="6440367" cy="666750"/>
          </a:xfrm>
          <a:prstGeom prst="rect">
            <a:avLst/>
          </a:prstGeom>
        </p:spPr>
        <p:txBody>
          <a:bodyPr anchor="t" rtlCol="false" tIns="0" lIns="0" bIns="0" rIns="0">
            <a:spAutoFit/>
          </a:bodyPr>
          <a:lstStyle/>
          <a:p>
            <a:pPr>
              <a:lnSpc>
                <a:spcPts val="5280"/>
              </a:lnSpc>
            </a:pPr>
            <a:r>
              <a:rPr lang="en-US" sz="4400" spc="431">
                <a:solidFill>
                  <a:srgbClr val="023276"/>
                </a:solidFill>
                <a:latin typeface="Calistoga"/>
              </a:rPr>
              <a:t>SECOND ADVANTAGE</a:t>
            </a:r>
          </a:p>
        </p:txBody>
      </p:sp>
      <p:sp>
        <p:nvSpPr>
          <p:cNvPr name="TextBox 17" id="17"/>
          <p:cNvSpPr txBox="true"/>
          <p:nvPr/>
        </p:nvSpPr>
        <p:spPr>
          <a:xfrm rot="0">
            <a:off x="7371534" y="2669744"/>
            <a:ext cx="9887766" cy="1978456"/>
          </a:xfrm>
          <a:prstGeom prst="rect">
            <a:avLst/>
          </a:prstGeom>
        </p:spPr>
        <p:txBody>
          <a:bodyPr anchor="t" rtlCol="false" tIns="0" lIns="0" bIns="0" rIns="0">
            <a:spAutoFit/>
          </a:bodyPr>
          <a:lstStyle/>
          <a:p>
            <a:pPr>
              <a:lnSpc>
                <a:spcPts val="3961"/>
              </a:lnSpc>
            </a:pPr>
            <a:r>
              <a:rPr lang="en-US" sz="3220">
                <a:solidFill>
                  <a:srgbClr val="023276"/>
                </a:solidFill>
                <a:latin typeface="Canva Sans Medium"/>
              </a:rPr>
              <a:t> parasites continually evolve to exploit the hosts’ weaknesses, </a:t>
            </a:r>
            <a:r>
              <a:rPr lang="en-US" sz="3220">
                <a:solidFill>
                  <a:srgbClr val="D65E3E"/>
                </a:solidFill>
                <a:latin typeface="Canva Sans Medium"/>
              </a:rPr>
              <a:t>coevolutionary arms races</a:t>
            </a:r>
            <a:r>
              <a:rPr lang="en-US" sz="3220">
                <a:solidFill>
                  <a:srgbClr val="023276"/>
                </a:solidFill>
                <a:latin typeface="Canva Sans Medium"/>
              </a:rPr>
              <a:t> between the host and parasite populations will produce better performing, more general hosts.</a:t>
            </a:r>
          </a:p>
        </p:txBody>
      </p:sp>
      <p:grpSp>
        <p:nvGrpSpPr>
          <p:cNvPr name="Group 18" id="18"/>
          <p:cNvGrpSpPr/>
          <p:nvPr/>
        </p:nvGrpSpPr>
        <p:grpSpPr>
          <a:xfrm rot="0">
            <a:off x="7371534" y="1028700"/>
            <a:ext cx="1600795" cy="1359343"/>
            <a:chOff x="0" y="0"/>
            <a:chExt cx="2134393" cy="1812457"/>
          </a:xfrm>
        </p:grpSpPr>
        <p:grpSp>
          <p:nvGrpSpPr>
            <p:cNvPr name="Group 19" id="19"/>
            <p:cNvGrpSpPr/>
            <p:nvPr/>
          </p:nvGrpSpPr>
          <p:grpSpPr>
            <a:xfrm rot="0">
              <a:off x="0" y="0"/>
              <a:ext cx="2134393" cy="1812457"/>
              <a:chOff x="0" y="0"/>
              <a:chExt cx="1042015" cy="884845"/>
            </a:xfrm>
          </p:grpSpPr>
          <p:sp>
            <p:nvSpPr>
              <p:cNvPr name="Freeform 20" id="20"/>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21" id="21"/>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22" id="22"/>
            <p:cNvSpPr txBox="true"/>
            <p:nvPr/>
          </p:nvSpPr>
          <p:spPr>
            <a:xfrm rot="0">
              <a:off x="0" y="387077"/>
              <a:ext cx="2134393" cy="1413299"/>
            </a:xfrm>
            <a:prstGeom prst="rect">
              <a:avLst/>
            </a:prstGeom>
          </p:spPr>
          <p:txBody>
            <a:bodyPr anchor="t" rtlCol="false" tIns="0" lIns="0" bIns="0" rIns="0">
              <a:spAutoFit/>
            </a:bodyPr>
            <a:lstStyle/>
            <a:p>
              <a:pPr algn="ctr">
                <a:lnSpc>
                  <a:spcPts val="7700"/>
                </a:lnSpc>
              </a:pPr>
              <a:r>
                <a:rPr lang="en-US" sz="7700" spc="785">
                  <a:solidFill>
                    <a:srgbClr val="023276"/>
                  </a:solidFill>
                  <a:latin typeface="Doublebass"/>
                </a:rPr>
                <a:t>02</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8000"/>
          </a:blip>
          <a:srcRect l="16666" t="21875" r="16666" b="21875"/>
          <a:stretch>
            <a:fillRect/>
          </a:stretch>
        </p:blipFill>
        <p:spPr>
          <a:xfrm>
            <a:off x="0" y="0"/>
            <a:ext cx="18288000" cy="10287000"/>
          </a:xfrm>
          <a:prstGeom prst="rect">
            <a:avLst/>
          </a:prstGeom>
        </p:spPr>
      </p:pic>
      <p:sp>
        <p:nvSpPr>
          <p:cNvPr name="TextBox 3" id="3"/>
          <p:cNvSpPr txBox="true"/>
          <p:nvPr/>
        </p:nvSpPr>
        <p:spPr>
          <a:xfrm rot="0">
            <a:off x="2274659" y="4480879"/>
            <a:ext cx="11347879" cy="2014601"/>
          </a:xfrm>
          <a:prstGeom prst="rect">
            <a:avLst/>
          </a:prstGeom>
        </p:spPr>
        <p:txBody>
          <a:bodyPr anchor="t" rtlCol="false" tIns="0" lIns="0" bIns="0" rIns="0">
            <a:spAutoFit/>
          </a:bodyPr>
          <a:lstStyle/>
          <a:p>
            <a:pPr algn="just">
              <a:lnSpc>
                <a:spcPts val="15982"/>
              </a:lnSpc>
            </a:pPr>
            <a:r>
              <a:rPr lang="en-US" sz="13100" spc="720">
                <a:solidFill>
                  <a:srgbClr val="023276"/>
                </a:solidFill>
                <a:latin typeface="Calistoga"/>
              </a:rPr>
              <a:t>OBJECTIVE</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556660">
            <a:off x="11683126" y="596968"/>
            <a:ext cx="4227390" cy="3428029"/>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25658">
            <a:off x="7895331" y="8750304"/>
            <a:ext cx="2497338" cy="202511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712252">
            <a:off x="11777030" y="3122798"/>
            <a:ext cx="7135290" cy="8457779"/>
          </a:xfrm>
          <a:prstGeom prst="rect">
            <a:avLst/>
          </a:prstGeom>
        </p:spPr>
      </p:pic>
      <p:grpSp>
        <p:nvGrpSpPr>
          <p:cNvPr name="Group 7" id="7"/>
          <p:cNvGrpSpPr/>
          <p:nvPr/>
        </p:nvGrpSpPr>
        <p:grpSpPr>
          <a:xfrm rot="0">
            <a:off x="2274659" y="1632565"/>
            <a:ext cx="2951277" cy="2506129"/>
            <a:chOff x="0" y="0"/>
            <a:chExt cx="3935035" cy="3341505"/>
          </a:xfrm>
        </p:grpSpPr>
        <p:grpSp>
          <p:nvGrpSpPr>
            <p:cNvPr name="Group 8" id="8"/>
            <p:cNvGrpSpPr/>
            <p:nvPr/>
          </p:nvGrpSpPr>
          <p:grpSpPr>
            <a:xfrm rot="0">
              <a:off x="0" y="0"/>
              <a:ext cx="3935035" cy="3341505"/>
              <a:chOff x="0" y="0"/>
              <a:chExt cx="1042015" cy="884845"/>
            </a:xfrm>
          </p:grpSpPr>
          <p:sp>
            <p:nvSpPr>
              <p:cNvPr name="Freeform 9" id="9"/>
              <p:cNvSpPr/>
              <p:nvPr/>
            </p:nvSpPr>
            <p:spPr>
              <a:xfrm>
                <a:off x="31750" y="31750"/>
                <a:ext cx="978515" cy="821345"/>
              </a:xfrm>
              <a:custGeom>
                <a:avLst/>
                <a:gdLst/>
                <a:ahLst/>
                <a:cxnLst/>
                <a:rect r="r" b="b" t="t" l="l"/>
                <a:pathLst>
                  <a:path h="821345" w="978515">
                    <a:moveTo>
                      <a:pt x="885805" y="821345"/>
                    </a:moveTo>
                    <a:lnTo>
                      <a:pt x="92710" y="821345"/>
                    </a:lnTo>
                    <a:cubicBezTo>
                      <a:pt x="41910" y="821345"/>
                      <a:pt x="0" y="779435"/>
                      <a:pt x="0" y="728635"/>
                    </a:cubicBezTo>
                    <a:lnTo>
                      <a:pt x="0" y="92710"/>
                    </a:lnTo>
                    <a:cubicBezTo>
                      <a:pt x="0" y="41910"/>
                      <a:pt x="41910" y="0"/>
                      <a:pt x="92710" y="0"/>
                    </a:cubicBezTo>
                    <a:lnTo>
                      <a:pt x="884535" y="0"/>
                    </a:lnTo>
                    <a:cubicBezTo>
                      <a:pt x="935335" y="0"/>
                      <a:pt x="977245" y="41910"/>
                      <a:pt x="977245" y="92710"/>
                    </a:cubicBezTo>
                    <a:lnTo>
                      <a:pt x="977245" y="727365"/>
                    </a:lnTo>
                    <a:cubicBezTo>
                      <a:pt x="978515" y="779435"/>
                      <a:pt x="936605" y="821345"/>
                      <a:pt x="885805" y="821345"/>
                    </a:cubicBezTo>
                    <a:close/>
                  </a:path>
                </a:pathLst>
              </a:custGeom>
              <a:solidFill>
                <a:srgbClr val="FFFFFF"/>
              </a:solidFill>
            </p:spPr>
          </p:sp>
          <p:sp>
            <p:nvSpPr>
              <p:cNvPr name="Freeform 10" id="10"/>
              <p:cNvSpPr/>
              <p:nvPr/>
            </p:nvSpPr>
            <p:spPr>
              <a:xfrm>
                <a:off x="0" y="0"/>
                <a:ext cx="1042015" cy="884845"/>
              </a:xfrm>
              <a:custGeom>
                <a:avLst/>
                <a:gdLst/>
                <a:ahLst/>
                <a:cxnLst/>
                <a:rect r="r" b="b" t="t" l="l"/>
                <a:pathLst>
                  <a:path h="884845" w="1042015">
                    <a:moveTo>
                      <a:pt x="917555" y="59690"/>
                    </a:moveTo>
                    <a:cubicBezTo>
                      <a:pt x="953115" y="59690"/>
                      <a:pt x="982325" y="88900"/>
                      <a:pt x="982325" y="124460"/>
                    </a:cubicBezTo>
                    <a:lnTo>
                      <a:pt x="982325" y="760385"/>
                    </a:lnTo>
                    <a:cubicBezTo>
                      <a:pt x="982325" y="795945"/>
                      <a:pt x="953115" y="825155"/>
                      <a:pt x="917555" y="825155"/>
                    </a:cubicBezTo>
                    <a:lnTo>
                      <a:pt x="124460" y="825155"/>
                    </a:lnTo>
                    <a:cubicBezTo>
                      <a:pt x="88900" y="825155"/>
                      <a:pt x="59690" y="795945"/>
                      <a:pt x="59690" y="760385"/>
                    </a:cubicBezTo>
                    <a:lnTo>
                      <a:pt x="59690" y="124460"/>
                    </a:lnTo>
                    <a:cubicBezTo>
                      <a:pt x="59690" y="88900"/>
                      <a:pt x="88900" y="59690"/>
                      <a:pt x="124460" y="59690"/>
                    </a:cubicBezTo>
                    <a:lnTo>
                      <a:pt x="917555" y="59690"/>
                    </a:lnTo>
                    <a:moveTo>
                      <a:pt x="917555" y="0"/>
                    </a:moveTo>
                    <a:lnTo>
                      <a:pt x="124460" y="0"/>
                    </a:lnTo>
                    <a:cubicBezTo>
                      <a:pt x="55880" y="0"/>
                      <a:pt x="0" y="55880"/>
                      <a:pt x="0" y="124460"/>
                    </a:cubicBezTo>
                    <a:lnTo>
                      <a:pt x="0" y="760385"/>
                    </a:lnTo>
                    <a:cubicBezTo>
                      <a:pt x="0" y="828965"/>
                      <a:pt x="55880" y="884845"/>
                      <a:pt x="124460" y="884845"/>
                    </a:cubicBezTo>
                    <a:lnTo>
                      <a:pt x="917555" y="884845"/>
                    </a:lnTo>
                    <a:cubicBezTo>
                      <a:pt x="986135" y="884845"/>
                      <a:pt x="1042015" y="828965"/>
                      <a:pt x="1042015" y="760385"/>
                    </a:cubicBezTo>
                    <a:lnTo>
                      <a:pt x="1042015" y="124460"/>
                    </a:lnTo>
                    <a:cubicBezTo>
                      <a:pt x="1042015" y="55880"/>
                      <a:pt x="986135" y="0"/>
                      <a:pt x="917555" y="0"/>
                    </a:cubicBezTo>
                    <a:close/>
                  </a:path>
                </a:pathLst>
              </a:custGeom>
              <a:solidFill>
                <a:srgbClr val="59C0E4"/>
              </a:solidFill>
            </p:spPr>
          </p:sp>
        </p:grpSp>
        <p:sp>
          <p:nvSpPr>
            <p:cNvPr name="TextBox 11" id="11"/>
            <p:cNvSpPr txBox="true"/>
            <p:nvPr/>
          </p:nvSpPr>
          <p:spPr>
            <a:xfrm rot="0">
              <a:off x="0" y="726443"/>
              <a:ext cx="3935035" cy="2592788"/>
            </a:xfrm>
            <a:prstGeom prst="rect">
              <a:avLst/>
            </a:prstGeom>
          </p:spPr>
          <p:txBody>
            <a:bodyPr anchor="t" rtlCol="false" tIns="0" lIns="0" bIns="0" rIns="0">
              <a:spAutoFit/>
            </a:bodyPr>
            <a:lstStyle/>
            <a:p>
              <a:pPr algn="ctr">
                <a:lnSpc>
                  <a:spcPts val="14196"/>
                </a:lnSpc>
              </a:pPr>
              <a:r>
                <a:rPr lang="en-US" sz="14196" spc="1447">
                  <a:solidFill>
                    <a:srgbClr val="023276"/>
                  </a:solidFill>
                  <a:latin typeface="Doublebass"/>
                </a:rPr>
                <a:t>03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DAFTtKLfBmQ</dc:identifier>
  <dcterms:modified xsi:type="dcterms:W3CDTF">2011-08-01T06:04:30Z</dcterms:modified>
  <cp:revision>1</cp:revision>
  <dc:title>Orange and Blue Doodle Science Project Presentation</dc:title>
</cp:coreProperties>
</file>